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520" r:id="rId4"/>
    <p:sldId id="554" r:id="rId5"/>
    <p:sldId id="541" r:id="rId6"/>
    <p:sldId id="542" r:id="rId7"/>
    <p:sldId id="543" r:id="rId8"/>
    <p:sldId id="544" r:id="rId9"/>
    <p:sldId id="545" r:id="rId10"/>
    <p:sldId id="555" r:id="rId11"/>
    <p:sldId id="556" r:id="rId12"/>
    <p:sldId id="558" r:id="rId13"/>
    <p:sldId id="557" r:id="rId14"/>
    <p:sldId id="546" r:id="rId15"/>
    <p:sldId id="547" r:id="rId16"/>
    <p:sldId id="548" r:id="rId17"/>
    <p:sldId id="549" r:id="rId18"/>
    <p:sldId id="550" r:id="rId19"/>
    <p:sldId id="498" r:id="rId20"/>
    <p:sldId id="539" r:id="rId21"/>
    <p:sldId id="427" r:id="rId22"/>
  </p:sldIdLst>
  <p:sldSz cx="12192000" cy="6858000"/>
  <p:notesSz cx="6858000" cy="9144000"/>
  <p:embeddedFontLst>
    <p:embeddedFont>
      <p:font typeface="方正仿宋_GBK" pitchFamily="65" charset="-122"/>
      <p:regular r:id="rId23"/>
    </p:embeddedFont>
    <p:embeddedFont>
      <p:font typeface="楷体" pitchFamily="49" charset="-122"/>
      <p:regular r:id="rId24"/>
    </p:embeddedFont>
    <p:embeddedFont>
      <p:font typeface="方正大标宋_GBK" charset="-122"/>
      <p:regular r:id="rId25"/>
    </p:embeddedFont>
    <p:embeddedFont>
      <p:font typeface="方正楷体_GBK" pitchFamily="65" charset="-122"/>
      <p:regular r:id="rId26"/>
    </p:embeddedFont>
    <p:embeddedFont>
      <p:font typeface="华文宋体" pitchFamily="2" charset="-122"/>
      <p:regular r:id="rId27"/>
    </p:embeddedFont>
    <p:embeddedFont>
      <p:font typeface="方正黑体_GBK" pitchFamily="65" charset="-122"/>
      <p:regular r:id="rId28"/>
    </p:embeddedFont>
    <p:embeddedFont>
      <p:font typeface="微软雅黑" pitchFamily="34" charset="-122"/>
      <p:regular r:id="rId29"/>
      <p:bold r:id="rId30"/>
    </p:embeddedFont>
    <p:embeddedFont>
      <p:font typeface="方正隶变_GBK" charset="-122"/>
      <p:regular r:id="rId31"/>
    </p:embeddedFont>
    <p:embeddedFont>
      <p:font typeface="NEU-XT" pitchFamily="18" charset="-122"/>
      <p:regular r:id="rId32"/>
    </p:embeddedFont>
    <p:embeddedFont>
      <p:font typeface="NEU-HZ" pitchFamily="2" charset="-122"/>
      <p:regular r:id="rId33"/>
      <p:italic r:id="rId34"/>
    </p:embeddedFont>
    <p:embeddedFont>
      <p:font typeface="方正小标宋_GBK" pitchFamily="65" charset="-122"/>
      <p:regular r:id="rId35"/>
    </p:embeddedFont>
    <p:embeddedFont>
      <p:font typeface="方正书宋_GBK" pitchFamily="65" charset="-122"/>
      <p:regular r:id="rId36"/>
    </p:embeddedFont>
    <p:embeddedFont>
      <p:font typeface="方正大标宋简体" charset="-122"/>
      <p:regular r:id="rId37"/>
    </p:embeddedFont>
    <p:embeddedFont>
      <p:font typeface="NEU-BZ" pitchFamily="2" charset="-122"/>
      <p:regular r:id="rId38"/>
      <p:bold r:id="rId39"/>
      <p:italic r:id="rId40"/>
      <p:boldItalic r:id="rId41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xmlns="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>
        <p:scale>
          <a:sx n="100" d="100"/>
          <a:sy n="100" d="100"/>
        </p:scale>
        <p:origin x="-1062" y="-402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4.fntdata"/><Relationship Id="rId39" Type="http://schemas.openxmlformats.org/officeDocument/2006/relationships/font" Target="fonts/font17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font" Target="fonts/font12.fntdata"/><Relationship Id="rId42" Type="http://schemas.openxmlformats.org/officeDocument/2006/relationships/commentAuthors" Target="commentAuthor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3.fntdata"/><Relationship Id="rId33" Type="http://schemas.openxmlformats.org/officeDocument/2006/relationships/font" Target="fonts/font11.fntdata"/><Relationship Id="rId38" Type="http://schemas.openxmlformats.org/officeDocument/2006/relationships/font" Target="fonts/font16.fntdata"/><Relationship Id="rId46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7.fntdata"/><Relationship Id="rId41" Type="http://schemas.openxmlformats.org/officeDocument/2006/relationships/font" Target="fonts/font19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2.fntdata"/><Relationship Id="rId32" Type="http://schemas.openxmlformats.org/officeDocument/2006/relationships/font" Target="fonts/font10.fntdata"/><Relationship Id="rId37" Type="http://schemas.openxmlformats.org/officeDocument/2006/relationships/font" Target="fonts/font15.fntdata"/><Relationship Id="rId40" Type="http://schemas.openxmlformats.org/officeDocument/2006/relationships/font" Target="fonts/font18.fntdata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1.fntdata"/><Relationship Id="rId28" Type="http://schemas.openxmlformats.org/officeDocument/2006/relationships/font" Target="fonts/font6.fntdata"/><Relationship Id="rId36" Type="http://schemas.openxmlformats.org/officeDocument/2006/relationships/font" Target="fonts/font14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9.fntdata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5.fntdata"/><Relationship Id="rId30" Type="http://schemas.openxmlformats.org/officeDocument/2006/relationships/font" Target="fonts/font8.fntdata"/><Relationship Id="rId35" Type="http://schemas.openxmlformats.org/officeDocument/2006/relationships/font" Target="fonts/font13.fntdata"/><Relationship Id="rId43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2025/8/30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2025/8/30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2025/8/30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2025/8/30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2025/8/30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2025/8/30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2025/8/30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2025/8/30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2025/8/30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2025/8/30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2025/8/30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2025/8/30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3.xml"/><Relationship Id="rId4" Type="http://schemas.openxmlformats.org/officeDocument/2006/relationships/slide" Target="slide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4.xml"/><Relationship Id="rId4" Type="http://schemas.openxmlformats.org/officeDocument/2006/relationships/slide" Target="slide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5.xml"/><Relationship Id="rId4" Type="http://schemas.openxmlformats.org/officeDocument/2006/relationships/slide" Target="slide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6.xml"/><Relationship Id="rId4" Type="http://schemas.openxmlformats.org/officeDocument/2006/relationships/slide" Target="slide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7.xml"/><Relationship Id="rId4" Type="http://schemas.openxmlformats.org/officeDocument/2006/relationships/slide" Target="slide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8.xml"/><Relationship Id="rId4" Type="http://schemas.openxmlformats.org/officeDocument/2006/relationships/slide" Target="slide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9.xml"/><Relationship Id="rId4" Type="http://schemas.openxmlformats.org/officeDocument/2006/relationships/slide" Target="slide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0.xml"/><Relationship Id="rId4" Type="http://schemas.openxmlformats.org/officeDocument/2006/relationships/slide" Target="slide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1.xml"/><Relationship Id="rId4" Type="http://schemas.openxmlformats.org/officeDocument/2006/relationships/slide" Target="slide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2.xml"/><Relationship Id="rId5" Type="http://schemas.openxmlformats.org/officeDocument/2006/relationships/image" Target="../media/image9.png"/><Relationship Id="rId4" Type="http://schemas.openxmlformats.org/officeDocument/2006/relationships/image" Target="../media/image8.e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em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3.xml"/><Relationship Id="rId4" Type="http://schemas.openxmlformats.org/officeDocument/2006/relationships/slide" Target="slide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85.xml"/><Relationship Id="rId1" Type="http://schemas.openxmlformats.org/officeDocument/2006/relationships/tags" Target="../tags/tag84.xml"/><Relationship Id="rId5" Type="http://schemas.openxmlformats.org/officeDocument/2006/relationships/slide" Target="slide3.xml"/><Relationship Id="rId4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slide" Target="sl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5" Type="http://schemas.openxmlformats.org/officeDocument/2006/relationships/image" Target="../media/image5.png"/><Relationship Id="rId4" Type="http://schemas.openxmlformats.org/officeDocument/2006/relationships/slide" Target="slide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slide" Target="slide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4" Type="http://schemas.openxmlformats.org/officeDocument/2006/relationships/slide" Target="slide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Relationship Id="rId4" Type="http://schemas.openxmlformats.org/officeDocument/2006/relationships/slide" Target="slide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slide" Target="slide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2.xml"/><Relationship Id="rId4" Type="http://schemas.openxmlformats.org/officeDocument/2006/relationships/slide" Target="slid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zh-CN" sz="6000" b="1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2  </a:t>
            </a:r>
            <a:r>
              <a:rPr lang="zh-CN" altLang="en-US" sz="6000" b="1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落花生</a:t>
            </a:r>
            <a:endParaRPr lang="zh-CN" altLang="en-US" sz="6000" b="1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五年级语文上册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EEE00BEC-650C-E417-7AF4-589EFA1B45C0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623581" y="879618"/>
            <a:ext cx="10709946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2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根据下面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“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果实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”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的不同意思各写一句话。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1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植物体的一部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:</a:t>
            </a:r>
            <a:r>
              <a:rPr lang="zh-CN" altLang="zh-CN" sz="3400" u="sng" dirty="0"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latin typeface="NEU-BZ"/>
                <a:ea typeface="方正书宋_GBK"/>
                <a:cs typeface="Times New Roman"/>
              </a:rPr>
              <a:t>                                                               </a:t>
            </a:r>
            <a:r>
              <a:rPr lang="zh-CN" altLang="zh-CN" sz="3400" u="sng" dirty="0" smtClean="0">
                <a:latin typeface="NEU-BZ"/>
                <a:ea typeface="方正仿宋_GBK"/>
                <a:cs typeface="Times New Roman"/>
              </a:rPr>
              <a:t> </a:t>
            </a:r>
            <a:r>
              <a:rPr lang="en-US" altLang="zh-CN" sz="3400" u="sng" dirty="0" smtClean="0">
                <a:solidFill>
                  <a:schemeClr val="bg1"/>
                </a:solidFill>
                <a:latin typeface="NEU-BZ"/>
                <a:ea typeface="方正仿宋_GBK"/>
                <a:cs typeface="Times New Roman"/>
              </a:rPr>
              <a:t>,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2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经过斗争或劳动得到的胜利品或收获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:</a:t>
            </a:r>
            <a:r>
              <a:rPr lang="zh-CN" altLang="zh-CN" sz="3400" u="sng" dirty="0"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latin typeface="NEU-BZ"/>
                <a:ea typeface="方正书宋_GBK"/>
                <a:cs typeface="Times New Roman"/>
              </a:rPr>
              <a:t>                        </a:t>
            </a:r>
            <a:r>
              <a:rPr lang="en-US" altLang="zh-CN" sz="3400" u="sng" dirty="0" smtClean="0">
                <a:solidFill>
                  <a:schemeClr val="bg1"/>
                </a:solidFill>
                <a:latin typeface="NEU-BZ"/>
                <a:ea typeface="方正书宋_GBK"/>
                <a:cs typeface="Times New Roman"/>
              </a:rPr>
              <a:t>,</a:t>
            </a:r>
            <a:r>
              <a:rPr lang="en-US" altLang="zh-CN" sz="3400" u="sng" dirty="0" smtClean="0">
                <a:latin typeface="NEU-BZ"/>
                <a:ea typeface="方正书宋_GBK"/>
                <a:cs typeface="Times New Roman"/>
              </a:rPr>
              <a:t>         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u="sng" dirty="0">
                <a:latin typeface="NEU-BZ"/>
                <a:ea typeface="方正书宋_GBK"/>
                <a:cs typeface="Times New Roman"/>
              </a:rPr>
              <a:t> </a:t>
            </a:r>
            <a:r>
              <a:rPr lang="en-US" altLang="zh-CN" sz="3400" u="sng" dirty="0" smtClean="0">
                <a:latin typeface="NEU-BZ"/>
                <a:ea typeface="方正书宋_GBK"/>
                <a:cs typeface="Times New Roman"/>
              </a:rPr>
              <a:t>                                                            </a:t>
            </a:r>
            <a:r>
              <a:rPr lang="en-US" altLang="zh-CN" sz="3400" u="sng" dirty="0" smtClean="0">
                <a:solidFill>
                  <a:schemeClr val="bg1"/>
                </a:solidFill>
                <a:latin typeface="NEU-BZ"/>
                <a:ea typeface="方正书宋_GBK"/>
                <a:cs typeface="Times New Roman"/>
              </a:rPr>
              <a:t>,</a:t>
            </a:r>
            <a:endParaRPr lang="zh-CN" altLang="zh-CN" sz="3400" dirty="0">
              <a:solidFill>
                <a:schemeClr val="bg1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037099" y="1531159"/>
            <a:ext cx="7261924" cy="81176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石榴的果实又大又红</a:t>
            </a:r>
            <a:r>
              <a:rPr lang="en-US" altLang="zh-CN" sz="3400" b="1" dirty="0">
                <a:solidFill>
                  <a:srgbClr val="E72582"/>
                </a:solidFill>
                <a:latin typeface="方正仿宋_GBK"/>
                <a:ea typeface="方正书宋_GBK"/>
                <a:cs typeface="Times New Roman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十分惹人喜爱。</a:t>
            </a:r>
            <a:endParaRPr lang="zh-CN" altLang="zh-CN" sz="3400" b="1" dirty="0">
              <a:solidFill>
                <a:srgbClr val="E72582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845389" y="2340177"/>
            <a:ext cx="10488138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b="1" dirty="0" smtClean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                                                                    </a:t>
            </a:r>
            <a:r>
              <a:rPr lang="zh-CN" altLang="zh-CN" sz="3400" b="1" dirty="0" smtClean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这</a:t>
            </a:r>
            <a:r>
              <a:rPr lang="zh-CN" altLang="zh-CN" sz="34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张奖状是我不懈努力的果实。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584838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82530"/>
            <a:ext cx="10777891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四、阅读课文片段</a:t>
            </a:r>
            <a:r>
              <a:rPr lang="en-US" altLang="zh-CN" sz="3400" dirty="0">
                <a:solidFill>
                  <a:srgbClr val="000000"/>
                </a:solidFill>
                <a:latin typeface="方正黑体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完成练习。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      </a:t>
            </a:r>
            <a:r>
              <a:rPr lang="zh-CN" altLang="zh-CN" sz="34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父亲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说</a:t>
            </a:r>
            <a:r>
              <a:rPr lang="en-US" altLang="zh-CN" sz="3400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: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花生的好处很多</a:t>
            </a:r>
            <a:r>
              <a:rPr lang="en-US" altLang="zh-CN" sz="3400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有一样最可贵。它的果实埋在地里</a:t>
            </a:r>
            <a:r>
              <a:rPr lang="en-US" altLang="zh-CN" sz="3400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不像桃子、石榴、苹果那样</a:t>
            </a:r>
            <a:r>
              <a:rPr lang="en-US" altLang="zh-CN" sz="3400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把鲜红嫩绿的果实高高地挂在枝上</a:t>
            </a:r>
            <a:r>
              <a:rPr lang="en-US" altLang="zh-CN" sz="3400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使人一见就生</a:t>
            </a:r>
            <a:r>
              <a:rPr lang="en-US" altLang="zh-CN" sz="3400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敬慕</a:t>
            </a:r>
            <a:r>
              <a:rPr lang="zh-CN" altLang="zh-CN" sz="3400" dirty="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爱慕</a:t>
            </a:r>
            <a:r>
              <a:rPr lang="en-US" altLang="zh-CN" sz="3400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之心。你们看它矮矮地长在地上</a:t>
            </a:r>
            <a:r>
              <a:rPr lang="en-US" altLang="zh-CN" sz="3400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等到成熟了</a:t>
            </a:r>
            <a:r>
              <a:rPr lang="en-US" altLang="zh-CN" sz="3400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也不能立刻</a:t>
            </a:r>
            <a:r>
              <a:rPr lang="en-US" altLang="zh-CN" sz="3400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分辨</a:t>
            </a:r>
            <a:r>
              <a:rPr lang="zh-CN" altLang="zh-CN" sz="3400" dirty="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分辩</a:t>
            </a:r>
            <a:r>
              <a:rPr lang="en-US" altLang="zh-CN" sz="3400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出来它有没有果实</a:t>
            </a:r>
            <a:r>
              <a:rPr lang="en-US" altLang="zh-CN" sz="3400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必须挖起来才知道。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”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indent="3048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   </a:t>
            </a:r>
            <a:r>
              <a:rPr lang="zh-CN" altLang="zh-CN" sz="34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我们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都说是</a:t>
            </a:r>
            <a:r>
              <a:rPr lang="en-US" altLang="zh-CN" sz="3400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母亲也点点头</a:t>
            </a:r>
            <a:r>
              <a:rPr lang="zh-CN" altLang="zh-CN" sz="34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584838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82530"/>
            <a:ext cx="10777891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048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u="wavy" dirty="0" smtClean="0">
                <a:solidFill>
                  <a:schemeClr val="bg1"/>
                </a:solidFill>
                <a:latin typeface="NEU-BZ"/>
                <a:ea typeface="方正楷体_GBK"/>
                <a:cs typeface="Times New Roman"/>
              </a:rPr>
              <a:t>    </a:t>
            </a:r>
            <a:r>
              <a:rPr lang="en-US" altLang="zh-CN" sz="3400" u="wavy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zh-CN" altLang="zh-CN" sz="3400" u="wavy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父亲</a:t>
            </a:r>
            <a:r>
              <a:rPr lang="zh-CN" altLang="zh-CN" sz="3400" u="wavy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接下去说</a:t>
            </a:r>
            <a:r>
              <a:rPr lang="en-US" altLang="zh-CN" sz="3400" u="wavy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:</a:t>
            </a:r>
            <a:r>
              <a:rPr lang="en-US" altLang="zh-CN" sz="3400" u="wavy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400" u="wavy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所以你们要像花生</a:t>
            </a:r>
            <a:r>
              <a:rPr lang="en-US" altLang="zh-CN" sz="3400" u="wavy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 u="wavy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它虽然不好看</a:t>
            </a:r>
            <a:r>
              <a:rPr lang="en-US" altLang="zh-CN" sz="3400" u="wavy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 u="wavy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可是很有用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。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”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indent="3048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   </a:t>
            </a:r>
            <a:r>
              <a:rPr lang="zh-CN" altLang="zh-CN" sz="34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我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说</a:t>
            </a:r>
            <a:r>
              <a:rPr lang="en-US" altLang="zh-CN" sz="3400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: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那么</a:t>
            </a:r>
            <a:r>
              <a:rPr lang="en-US" altLang="zh-CN" sz="3400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人要做有用的人</a:t>
            </a:r>
            <a:r>
              <a:rPr lang="en-US" altLang="zh-CN" sz="3400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不要做只讲体面</a:t>
            </a:r>
            <a:r>
              <a:rPr lang="en-US" altLang="zh-CN" sz="3400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而对别人没有好处的人。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”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indent="3048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   </a:t>
            </a:r>
            <a:r>
              <a:rPr lang="zh-CN" altLang="zh-CN" sz="34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父亲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说</a:t>
            </a:r>
            <a:r>
              <a:rPr lang="en-US" altLang="zh-CN" sz="3400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: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对。这是我对你们的希望。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”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8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3855017" y="4387064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412325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31970" y="866953"/>
            <a:ext cx="10491831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     </a:t>
            </a:r>
            <a:r>
              <a:rPr lang="zh-CN" altLang="zh-CN" sz="34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父亲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说</a:t>
            </a:r>
            <a:r>
              <a:rPr lang="en-US" altLang="zh-CN" sz="3400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: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花生的好处很多</a:t>
            </a:r>
            <a:r>
              <a:rPr lang="en-US" altLang="zh-CN" sz="3400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有一样最可贵。它的果实埋在地里</a:t>
            </a:r>
            <a:r>
              <a:rPr lang="en-US" altLang="zh-CN" sz="3400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不像桃子、石榴、苹果那样</a:t>
            </a:r>
            <a:r>
              <a:rPr lang="en-US" altLang="zh-CN" sz="3400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把鲜红嫩绿的果实高高地挂在枝上</a:t>
            </a:r>
            <a:r>
              <a:rPr lang="en-US" altLang="zh-CN" sz="3400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使人一见就生</a:t>
            </a:r>
            <a:r>
              <a:rPr lang="en-US" altLang="zh-CN" sz="3400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敬慕</a:t>
            </a:r>
            <a:r>
              <a:rPr lang="zh-CN" altLang="zh-CN" sz="3400" dirty="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爱慕</a:t>
            </a:r>
            <a:r>
              <a:rPr lang="en-US" altLang="zh-CN" sz="3400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之心。你们看它矮矮地长在地上</a:t>
            </a:r>
            <a:r>
              <a:rPr lang="en-US" altLang="zh-CN" sz="3400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等到成熟了</a:t>
            </a:r>
            <a:r>
              <a:rPr lang="en-US" altLang="zh-CN" sz="3400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也不能立刻</a:t>
            </a:r>
            <a:r>
              <a:rPr lang="en-US" altLang="zh-CN" sz="3400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分辨</a:t>
            </a:r>
            <a:r>
              <a:rPr lang="zh-CN" altLang="zh-CN" sz="3400" dirty="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分辩</a:t>
            </a:r>
            <a:r>
              <a:rPr lang="en-US" altLang="zh-CN" sz="3400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出来它有没有果实</a:t>
            </a:r>
            <a:r>
              <a:rPr lang="en-US" altLang="zh-CN" sz="3400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必须挖起来才知道。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”</a:t>
            </a:r>
            <a:endParaRPr lang="zh-CN" altLang="en-US" sz="3400" dirty="0"/>
          </a:p>
        </p:txBody>
      </p:sp>
      <p:sp>
        <p:nvSpPr>
          <p:cNvPr id="6" name="矩形 5"/>
          <p:cNvSpPr/>
          <p:nvPr/>
        </p:nvSpPr>
        <p:spPr>
          <a:xfrm>
            <a:off x="712428" y="5015456"/>
            <a:ext cx="760977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1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用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“/”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划去文中括号内不正确的词语。</a:t>
            </a:r>
          </a:p>
        </p:txBody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xmlns="" id="{DC00B431-AEA9-CF67-4DCE-3DA54EDAEDF1}"/>
              </a:ext>
            </a:extLst>
          </p:cNvPr>
          <p:cNvCxnSpPr/>
          <p:nvPr/>
        </p:nvCxnSpPr>
        <p:spPr>
          <a:xfrm flipV="1">
            <a:off x="7480111" y="2617365"/>
            <a:ext cx="749489" cy="553760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xmlns="" id="{DC00B431-AEA9-CF67-4DCE-3DA54EDAEDF1}"/>
              </a:ext>
            </a:extLst>
          </p:cNvPr>
          <p:cNvCxnSpPr/>
          <p:nvPr/>
        </p:nvCxnSpPr>
        <p:spPr>
          <a:xfrm flipV="1">
            <a:off x="812261" y="4137170"/>
            <a:ext cx="749489" cy="553760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10584838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631970" y="958253"/>
            <a:ext cx="10542166" cy="15965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2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文中加点的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“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这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”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指的是什么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?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用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“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——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”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在文中画出相关的句子。</a:t>
            </a:r>
          </a:p>
        </p:txBody>
      </p:sp>
      <p:sp>
        <p:nvSpPr>
          <p:cNvPr id="8" name="矩形 7"/>
          <p:cNvSpPr/>
          <p:nvPr/>
        </p:nvSpPr>
        <p:spPr>
          <a:xfrm>
            <a:off x="755529" y="2554844"/>
            <a:ext cx="1081097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spc="-150" dirty="0">
                <a:solidFill>
                  <a:srgbClr val="E72582"/>
                </a:solidFill>
                <a:latin typeface="方正仿宋_GBK" pitchFamily="65" charset="-122"/>
                <a:ea typeface="方正仿宋_GBK" pitchFamily="65" charset="-122"/>
                <a:cs typeface="Times New Roman"/>
              </a:rPr>
              <a:t>人要做有用的人</a:t>
            </a:r>
            <a:r>
              <a:rPr lang="en-US" altLang="zh-CN" sz="3400" b="1" spc="-150" dirty="0">
                <a:solidFill>
                  <a:srgbClr val="E72582"/>
                </a:solidFill>
                <a:latin typeface="方正仿宋_GBK" pitchFamily="65" charset="-122"/>
                <a:ea typeface="方正仿宋_GBK" pitchFamily="65" charset="-122"/>
                <a:cs typeface="Times New Roman"/>
              </a:rPr>
              <a:t>,</a:t>
            </a:r>
            <a:r>
              <a:rPr lang="zh-CN" altLang="zh-CN" sz="3400" b="1" spc="-150" dirty="0">
                <a:solidFill>
                  <a:srgbClr val="E72582"/>
                </a:solidFill>
                <a:latin typeface="方正仿宋_GBK" pitchFamily="65" charset="-122"/>
                <a:ea typeface="方正仿宋_GBK" pitchFamily="65" charset="-122"/>
                <a:cs typeface="Times New Roman"/>
              </a:rPr>
              <a:t>不要做只讲体面</a:t>
            </a:r>
            <a:r>
              <a:rPr lang="en-US" altLang="zh-CN" sz="3400" b="1" spc="-150" dirty="0">
                <a:solidFill>
                  <a:srgbClr val="E72582"/>
                </a:solidFill>
                <a:latin typeface="方正仿宋_GBK" pitchFamily="65" charset="-122"/>
                <a:ea typeface="方正仿宋_GBK" pitchFamily="65" charset="-122"/>
                <a:cs typeface="Times New Roman"/>
              </a:rPr>
              <a:t>,</a:t>
            </a:r>
            <a:r>
              <a:rPr lang="zh-CN" altLang="zh-CN" sz="3400" b="1" spc="-150" dirty="0">
                <a:solidFill>
                  <a:srgbClr val="E72582"/>
                </a:solidFill>
                <a:latin typeface="方正仿宋_GBK" pitchFamily="65" charset="-122"/>
                <a:ea typeface="方正仿宋_GBK" pitchFamily="65" charset="-122"/>
                <a:cs typeface="Times New Roman"/>
              </a:rPr>
              <a:t>而对别人没有好处的</a:t>
            </a:r>
            <a:r>
              <a:rPr lang="zh-CN" altLang="zh-CN" sz="3400" b="1" spc="-150" dirty="0" smtClean="0">
                <a:solidFill>
                  <a:srgbClr val="E72582"/>
                </a:solidFill>
                <a:latin typeface="方正仿宋_GBK" pitchFamily="65" charset="-122"/>
                <a:ea typeface="方正仿宋_GBK" pitchFamily="65" charset="-122"/>
                <a:cs typeface="Times New Roman"/>
              </a:rPr>
              <a:t>人</a:t>
            </a:r>
            <a:r>
              <a:rPr lang="zh-CN" altLang="en-US" sz="3400" b="1" spc="-150" dirty="0">
                <a:solidFill>
                  <a:srgbClr val="E72582"/>
                </a:solidFill>
                <a:latin typeface="方正仿宋_GBK" pitchFamily="65" charset="-122"/>
                <a:ea typeface="方正仿宋_GBK" pitchFamily="65" charset="-122"/>
                <a:cs typeface="Times New Roman"/>
              </a:rPr>
              <a:t>。</a:t>
            </a:r>
            <a:endParaRPr lang="zh-CN" altLang="en-US" sz="3400" b="1" spc="-150" dirty="0">
              <a:solidFill>
                <a:srgbClr val="E72582"/>
              </a:solidFill>
              <a:latin typeface="方正仿宋_GBK" pitchFamily="65" charset="-122"/>
              <a:ea typeface="方正仿宋_GBK" pitchFamily="65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98166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631969" y="892282"/>
            <a:ext cx="10802225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3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选文画线的句子中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花生的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“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不好看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”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是指</a:t>
            </a:r>
            <a:r>
              <a:rPr lang="zh-CN" altLang="zh-CN" sz="3400" u="sng" dirty="0">
                <a:latin typeface="NEU-BZ"/>
                <a:ea typeface="方正书宋_GBK"/>
                <a:cs typeface="Times New Roman"/>
              </a:rPr>
              <a:t>　　</a:t>
            </a:r>
            <a:r>
              <a:rPr lang="en-US" altLang="zh-CN" sz="3400" u="sng" dirty="0" smtClean="0">
                <a:latin typeface="NEU-BZ"/>
                <a:ea typeface="方正书宋_GBK"/>
                <a:cs typeface="Times New Roman"/>
              </a:rPr>
              <a:t>                 </a:t>
            </a:r>
            <a:r>
              <a:rPr lang="en-US" altLang="zh-CN" sz="3400" dirty="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“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很有用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”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又是指</a:t>
            </a:r>
            <a:r>
              <a:rPr lang="zh-CN" altLang="zh-CN" sz="3400" u="sng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zh-CN" altLang="zh-CN" sz="3400" u="sng" dirty="0"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latin typeface="NEU-BZ"/>
                <a:ea typeface="方正书宋_GBK"/>
                <a:cs typeface="Times New Roman"/>
              </a:rPr>
              <a:t>                                                            </a:t>
            </a:r>
            <a:r>
              <a:rPr lang="en-US" altLang="zh-CN" sz="3400" dirty="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说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明了花生</a:t>
            </a:r>
            <a:r>
              <a:rPr lang="zh-CN" altLang="zh-CN" sz="3400" u="sng" dirty="0"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latin typeface="NEU-BZ"/>
                <a:ea typeface="方正书宋_GBK"/>
                <a:cs typeface="Times New Roman"/>
              </a:rPr>
              <a:t>                                                                       </a:t>
            </a:r>
            <a:r>
              <a:rPr lang="zh-CN" altLang="en-US" sz="3400" u="sng" dirty="0" smtClean="0">
                <a:solidFill>
                  <a:schemeClr val="bg1"/>
                </a:solidFill>
                <a:latin typeface="NEU-BZ"/>
                <a:ea typeface="方正书宋_GBK"/>
                <a:cs typeface="Times New Roman"/>
              </a:rPr>
              <a:t>，</a:t>
            </a:r>
            <a:r>
              <a:rPr lang="zh-CN" altLang="zh-CN" sz="3400" u="sng" dirty="0">
                <a:latin typeface="NEU-BZ"/>
                <a:ea typeface="方正书宋_GBK"/>
                <a:cs typeface="Times New Roman"/>
              </a:rPr>
              <a:t>　</a:t>
            </a:r>
            <a:endParaRPr lang="en-US" altLang="zh-CN" sz="3400" u="sng" dirty="0" smtClean="0"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的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品质。</a:t>
            </a:r>
          </a:p>
        </p:txBody>
      </p:sp>
      <p:sp>
        <p:nvSpPr>
          <p:cNvPr id="8" name="矩形 7"/>
          <p:cNvSpPr/>
          <p:nvPr/>
        </p:nvSpPr>
        <p:spPr>
          <a:xfrm>
            <a:off x="8622792" y="990853"/>
            <a:ext cx="236475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外表不好看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4163102" y="1754251"/>
            <a:ext cx="561884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味道很美</a:t>
            </a:r>
            <a:r>
              <a:rPr lang="en-US" altLang="zh-CN" sz="3400" b="1" dirty="0">
                <a:solidFill>
                  <a:srgbClr val="E72582"/>
                </a:solidFill>
                <a:latin typeface="方正仿宋_GBK"/>
                <a:ea typeface="方正书宋_GBK"/>
                <a:cs typeface="Times New Roman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可以榨油</a:t>
            </a:r>
            <a:r>
              <a:rPr lang="en-US" altLang="zh-CN" sz="3400" b="1" dirty="0">
                <a:solidFill>
                  <a:srgbClr val="E72582"/>
                </a:solidFill>
                <a:latin typeface="方正仿宋_GBK"/>
                <a:ea typeface="方正书宋_GBK"/>
                <a:cs typeface="Times New Roman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价钱便宜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576403" y="2542816"/>
            <a:ext cx="672491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朴实无华、默默无闻、不计较名利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98166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98414" y="933086"/>
            <a:ext cx="10575722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4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选段运用的写作手法是</a:t>
            </a:r>
            <a:r>
              <a:rPr lang="en-US" altLang="zh-CN" sz="3400" dirty="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            )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。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A.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借物喻人　　　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B.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借景抒情　　　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C.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情景交融</a:t>
            </a:r>
          </a:p>
        </p:txBody>
      </p:sp>
      <p:sp>
        <p:nvSpPr>
          <p:cNvPr id="8" name="矩形 7"/>
          <p:cNvSpPr/>
          <p:nvPr/>
        </p:nvSpPr>
        <p:spPr>
          <a:xfrm>
            <a:off x="5846572" y="1130308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A</a:t>
            </a:r>
            <a:endParaRPr lang="zh-CN" altLang="en-US" sz="3400" b="1" dirty="0">
              <a:solidFill>
                <a:srgbClr val="E72582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98166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98413" y="870904"/>
            <a:ext cx="10726725" cy="57431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5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5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下面对父亲的话理解正确的一项是</a:t>
            </a:r>
            <a:r>
              <a:rPr lang="en-US" altLang="zh-CN" sz="3400" dirty="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           )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。</a:t>
            </a:r>
          </a:p>
          <a:p>
            <a:pPr algn="just">
              <a:lnSpc>
                <a:spcPct val="135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A.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父亲不喜欢桃子、石榴、苹果的果实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认为它们比不上花生的果实好吃。</a:t>
            </a:r>
          </a:p>
          <a:p>
            <a:pPr algn="just">
              <a:lnSpc>
                <a:spcPct val="135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B.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父亲认为桃子、石榴、苹果只是外表好看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而没有实际用处。</a:t>
            </a:r>
          </a:p>
          <a:p>
            <a:pPr algn="just">
              <a:lnSpc>
                <a:spcPct val="135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C.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父亲认为花生不像桃子、石榴、苹果那样把新鲜、美丽的外表露在外面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即使成熟了也无声无息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不急于表露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这种品格的确可贵。</a:t>
            </a:r>
          </a:p>
        </p:txBody>
      </p:sp>
      <p:sp>
        <p:nvSpPr>
          <p:cNvPr id="6" name="矩形 5"/>
          <p:cNvSpPr/>
          <p:nvPr/>
        </p:nvSpPr>
        <p:spPr>
          <a:xfrm>
            <a:off x="7938104" y="954140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C</a:t>
            </a:r>
            <a:endParaRPr lang="zh-CN" altLang="en-US" sz="3400" b="1" dirty="0">
              <a:solidFill>
                <a:srgbClr val="E72582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98166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608976" y="900203"/>
            <a:ext cx="10799421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6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你知道生活中哪些人具有花生一样的品质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?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试举例说明。</a:t>
            </a:r>
          </a:p>
        </p:txBody>
      </p:sp>
      <p:sp>
        <p:nvSpPr>
          <p:cNvPr id="9" name="矩形 8"/>
          <p:cNvSpPr/>
          <p:nvPr/>
        </p:nvSpPr>
        <p:spPr>
          <a:xfrm>
            <a:off x="1182924" y="1515756"/>
            <a:ext cx="336662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spcAft>
                <a:spcPts val="0"/>
              </a:spcAft>
            </a:pPr>
            <a:r>
              <a:rPr lang="zh-CN" altLang="zh-CN" sz="34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示例</a:t>
            </a:r>
            <a:r>
              <a:rPr lang="en-US" altLang="zh-CN" sz="3400" b="1" dirty="0">
                <a:solidFill>
                  <a:srgbClr val="E72582"/>
                </a:solidFill>
                <a:latin typeface="方正仿宋_GBK"/>
                <a:ea typeface="方正书宋_GBK"/>
                <a:cs typeface="Times New Roman"/>
              </a:rPr>
              <a:t>:</a:t>
            </a:r>
            <a:r>
              <a:rPr lang="zh-CN" altLang="zh-CN" sz="34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清洁工人。</a:t>
            </a:r>
            <a:endParaRPr lang="zh-CN" altLang="zh-CN" sz="3400" b="1" dirty="0">
              <a:solidFill>
                <a:srgbClr val="E72582"/>
              </a:solidFill>
              <a:latin typeface="NEU-BZ"/>
              <a:ea typeface="方正书宋_GBK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98166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22DA7A15-1912-4047-A776-83B4C1A380E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5460" y="891007"/>
            <a:ext cx="3415687" cy="615921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572504" y="1725275"/>
            <a:ext cx="1021145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1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许多文人赋予了许多动植物以人的特点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请连一连。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4323"/>
          <a:stretch/>
        </p:blipFill>
        <p:spPr bwMode="auto">
          <a:xfrm>
            <a:off x="843390" y="2261284"/>
            <a:ext cx="720503" cy="1783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674"/>
          <a:stretch/>
        </p:blipFill>
        <p:spPr bwMode="auto">
          <a:xfrm>
            <a:off x="8780352" y="2261284"/>
            <a:ext cx="2833316" cy="1783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86" r="36754"/>
          <a:stretch/>
        </p:blipFill>
        <p:spPr bwMode="auto">
          <a:xfrm>
            <a:off x="2437933" y="2307925"/>
            <a:ext cx="5908796" cy="17831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xmlns="" id="{DC00B431-AEA9-CF67-4DCE-3DA54EDAEDF1}"/>
              </a:ext>
            </a:extLst>
          </p:cNvPr>
          <p:cNvCxnSpPr/>
          <p:nvPr/>
        </p:nvCxnSpPr>
        <p:spPr>
          <a:xfrm>
            <a:off x="1563893" y="2574990"/>
            <a:ext cx="976107" cy="1203260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xmlns="" id="{DC00B431-AEA9-CF67-4DCE-3DA54EDAEDF1}"/>
              </a:ext>
            </a:extLst>
          </p:cNvPr>
          <p:cNvCxnSpPr/>
          <p:nvPr/>
        </p:nvCxnSpPr>
        <p:spPr>
          <a:xfrm flipV="1">
            <a:off x="8231508" y="3263900"/>
            <a:ext cx="620392" cy="581955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xmlns="" id="{DC00B431-AEA9-CF67-4DCE-3DA54EDAEDF1}"/>
              </a:ext>
            </a:extLst>
          </p:cNvPr>
          <p:cNvCxnSpPr/>
          <p:nvPr/>
        </p:nvCxnSpPr>
        <p:spPr>
          <a:xfrm flipV="1">
            <a:off x="1563893" y="2673350"/>
            <a:ext cx="976107" cy="503270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xmlns="" id="{DC00B431-AEA9-CF67-4DCE-3DA54EDAEDF1}"/>
              </a:ext>
            </a:extLst>
          </p:cNvPr>
          <p:cNvCxnSpPr/>
          <p:nvPr/>
        </p:nvCxnSpPr>
        <p:spPr>
          <a:xfrm>
            <a:off x="7317108" y="2640477"/>
            <a:ext cx="1534792" cy="1137773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xmlns="" id="{DC00B431-AEA9-CF67-4DCE-3DA54EDAEDF1}"/>
              </a:ext>
            </a:extLst>
          </p:cNvPr>
          <p:cNvCxnSpPr>
            <a:endCxn id="11" idx="1"/>
          </p:cNvCxnSpPr>
          <p:nvPr/>
        </p:nvCxnSpPr>
        <p:spPr>
          <a:xfrm flipV="1">
            <a:off x="1563893" y="3199480"/>
            <a:ext cx="874040" cy="578770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xmlns="" id="{DC00B431-AEA9-CF67-4DCE-3DA54EDAEDF1}"/>
              </a:ext>
            </a:extLst>
          </p:cNvPr>
          <p:cNvCxnSpPr/>
          <p:nvPr/>
        </p:nvCxnSpPr>
        <p:spPr>
          <a:xfrm flipV="1">
            <a:off x="6796408" y="2640477"/>
            <a:ext cx="1983944" cy="623423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24359082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C54E7470-052F-435D-B73D-89E9EEB6B7C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2086" y="933531"/>
            <a:ext cx="3829826" cy="610852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673915" y="1676258"/>
            <a:ext cx="10542166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一、根据拼音补全下面的内容</a:t>
            </a:r>
            <a:r>
              <a:rPr lang="en-US" altLang="zh-CN" sz="3400" dirty="0">
                <a:solidFill>
                  <a:srgbClr val="000000"/>
                </a:solidFill>
                <a:latin typeface="方正黑体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并完成练习。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     </a:t>
            </a:r>
            <a:r>
              <a:rPr lang="zh-CN" altLang="zh-CN" sz="34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文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中</a:t>
            </a:r>
            <a:r>
              <a:rPr lang="en-US" altLang="zh-CN" sz="3400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母亲决定开辟出</a:t>
            </a:r>
            <a:r>
              <a:rPr lang="zh-CN" altLang="zh-CN" sz="34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后园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的半亩空地种花生</a:t>
            </a:r>
            <a:r>
              <a:rPr lang="en-US" altLang="zh-CN" sz="3400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孩子们高兴地买</a:t>
            </a:r>
            <a:r>
              <a:rPr lang="zh-CN" altLang="zh-CN" sz="34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种</a:t>
            </a:r>
            <a:r>
              <a:rPr lang="en-US" altLang="zh-CN" sz="3400" dirty="0" smtClean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en-US" altLang="zh-CN" sz="3400" dirty="0" err="1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bō</a:t>
            </a:r>
            <a:r>
              <a:rPr lang="en-US" altLang="zh-CN" sz="3400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(</a:t>
            </a:r>
            <a:r>
              <a:rPr lang="zh-CN" altLang="zh-CN" sz="3400" dirty="0">
                <a:solidFill>
                  <a:srgbClr val="A46AA6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en-US" altLang="zh-CN" sz="3400" dirty="0" smtClean="0">
                <a:solidFill>
                  <a:srgbClr val="A46AA6"/>
                </a:solidFill>
                <a:latin typeface="NEU-BZ"/>
                <a:ea typeface="方正仿宋_GBK"/>
                <a:cs typeface="Times New Roman"/>
              </a:rPr>
              <a:t>  </a:t>
            </a:r>
            <a:r>
              <a:rPr lang="zh-CN" altLang="zh-CN" sz="3400" dirty="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种</a:t>
            </a:r>
            <a:r>
              <a:rPr lang="en-US" altLang="zh-CN" sz="3400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en-US" altLang="zh-CN" sz="3400" dirty="0" err="1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jiāo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en-US" altLang="zh-CN" sz="3400" dirty="0" err="1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shuǐ</a:t>
            </a:r>
            <a:r>
              <a:rPr lang="en-US" altLang="zh-CN" sz="3400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en-US" altLang="zh-CN" sz="3400" dirty="0" smtClean="0">
                <a:solidFill>
                  <a:srgbClr val="A46AA6"/>
                </a:solidFill>
                <a:latin typeface="NEU-BZ"/>
                <a:ea typeface="方正仿宋_GBK"/>
                <a:cs typeface="Times New Roman"/>
              </a:rPr>
              <a:t>  </a:t>
            </a:r>
            <a:r>
              <a:rPr lang="zh-CN" altLang="zh-CN" sz="3400" dirty="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),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最后收获了花生。母亲</a:t>
            </a:r>
            <a:r>
              <a:rPr lang="en-US" altLang="zh-CN" sz="3400" dirty="0" err="1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fēn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en-US" altLang="zh-CN" sz="3400" dirty="0" err="1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fù</a:t>
            </a:r>
            <a:r>
              <a:rPr lang="en-US" altLang="zh-CN" sz="3400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en-US" altLang="zh-CN" sz="3400" dirty="0" smtClean="0">
                <a:solidFill>
                  <a:srgbClr val="A46AA6"/>
                </a:solidFill>
                <a:latin typeface="NEU-BZ"/>
                <a:ea typeface="方正仿宋_GBK"/>
                <a:cs typeface="Times New Roman"/>
              </a:rPr>
              <a:t>   </a:t>
            </a:r>
            <a:r>
              <a:rPr lang="zh-CN" altLang="zh-CN" sz="3400" dirty="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孩子们邀请他们的父亲在后园的</a:t>
            </a:r>
            <a:r>
              <a:rPr lang="en-US" altLang="zh-CN" sz="3400" dirty="0" err="1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máo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en-US" altLang="zh-CN" sz="3400" dirty="0" err="1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tíng</a:t>
            </a:r>
            <a:r>
              <a:rPr lang="en-US" altLang="zh-CN" sz="3400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en-US" altLang="zh-CN" sz="3400" dirty="0" smtClean="0">
                <a:solidFill>
                  <a:srgbClr val="A46AA6"/>
                </a:solidFill>
                <a:latin typeface="NEU-BZ"/>
                <a:ea typeface="方正仿宋_GBK"/>
                <a:cs typeface="Times New Roman"/>
              </a:rPr>
              <a:t>   </a:t>
            </a:r>
            <a:r>
              <a:rPr lang="zh-CN" altLang="zh-CN" sz="3400" dirty="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里一起品尝用花生做的美食。那天</a:t>
            </a:r>
            <a:r>
              <a:rPr lang="en-US" altLang="zh-CN" sz="3400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一家人</a:t>
            </a:r>
            <a:r>
              <a:rPr lang="en-US" altLang="zh-CN" sz="3400" dirty="0" err="1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tán</a:t>
            </a:r>
            <a:r>
              <a:rPr lang="en-US" altLang="zh-CN" sz="3400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(</a:t>
            </a:r>
            <a:r>
              <a:rPr lang="zh-CN" altLang="zh-CN" sz="3400" dirty="0">
                <a:solidFill>
                  <a:srgbClr val="A46AA6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en-US" altLang="zh-CN" sz="3400" dirty="0" smtClean="0">
                <a:solidFill>
                  <a:srgbClr val="A46AA6"/>
                </a:solidFill>
                <a:latin typeface="NEU-BZ"/>
                <a:ea typeface="方正仿宋_GBK"/>
                <a:cs typeface="Times New Roman"/>
              </a:rPr>
              <a:t>   </a:t>
            </a:r>
            <a:r>
              <a:rPr lang="zh-CN" altLang="zh-CN" sz="3400" dirty="0">
                <a:solidFill>
                  <a:srgbClr val="A46AA6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到深夜才散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。</a:t>
            </a:r>
          </a:p>
        </p:txBody>
      </p:sp>
      <p:sp>
        <p:nvSpPr>
          <p:cNvPr id="8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4643582" y="2833003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9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7344837" y="2832625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0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5346051" y="3623666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374133" y="3341056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播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7908021" y="3429000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浇水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888298" y="4167124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吩咐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156124" y="4955688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茅亭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4100870" y="5735865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谈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  <p:bldP spid="1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81024" y="938510"/>
            <a:ext cx="10696575" cy="23814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2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小练笔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: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看到下面的事物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你会想到哪些人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?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选择其中一个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试着写一写。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菊花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　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竹子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　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路灯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　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松柏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　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蜜蜂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848319" y="3315637"/>
            <a:ext cx="10495955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4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示例</a:t>
            </a:r>
            <a:r>
              <a:rPr lang="en-US" altLang="zh-CN" sz="3400" b="1" dirty="0">
                <a:solidFill>
                  <a:srgbClr val="E72582"/>
                </a:solidFill>
                <a:latin typeface="方正仿宋_GBK"/>
                <a:ea typeface="方正书宋_GBK"/>
                <a:cs typeface="Times New Roman"/>
              </a:rPr>
              <a:t>:</a:t>
            </a:r>
            <a:r>
              <a:rPr lang="zh-CN" altLang="zh-CN" sz="34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蜜蜂迎着朝霞出</a:t>
            </a:r>
            <a:r>
              <a:rPr lang="en-US" altLang="zh-CN" sz="3400" b="1" dirty="0">
                <a:solidFill>
                  <a:srgbClr val="E72582"/>
                </a:solidFill>
                <a:latin typeface="方正仿宋_GBK"/>
                <a:ea typeface="方正书宋_GBK"/>
                <a:cs typeface="Times New Roman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披着余晖归</a:t>
            </a:r>
            <a:r>
              <a:rPr lang="en-US" altLang="zh-CN" sz="3400" b="1" dirty="0">
                <a:solidFill>
                  <a:srgbClr val="E72582"/>
                </a:solidFill>
                <a:latin typeface="方正仿宋_GBK"/>
                <a:ea typeface="方正书宋_GBK"/>
                <a:cs typeface="Times New Roman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餐风饮露</a:t>
            </a:r>
            <a:r>
              <a:rPr lang="en-US" altLang="zh-CN" sz="3400" b="1" dirty="0">
                <a:solidFill>
                  <a:srgbClr val="E72582"/>
                </a:solidFill>
                <a:latin typeface="方正仿宋_GBK"/>
                <a:ea typeface="方正书宋_GBK"/>
                <a:cs typeface="Times New Roman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采花酿蜜</a:t>
            </a:r>
            <a:r>
              <a:rPr lang="en-US" altLang="zh-CN" sz="3400" b="1" dirty="0">
                <a:solidFill>
                  <a:srgbClr val="E72582"/>
                </a:solidFill>
                <a:latin typeface="方正仿宋_GBK"/>
                <a:ea typeface="方正书宋_GBK"/>
                <a:cs typeface="Times New Roman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以苦为乐</a:t>
            </a:r>
            <a:r>
              <a:rPr lang="en-US" altLang="zh-CN" sz="3400" b="1" dirty="0">
                <a:solidFill>
                  <a:srgbClr val="E72582"/>
                </a:solidFill>
                <a:latin typeface="方正仿宋_GBK"/>
                <a:ea typeface="方正书宋_GBK"/>
                <a:cs typeface="Times New Roman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既敬业又精业</a:t>
            </a:r>
            <a:r>
              <a:rPr lang="en-US" altLang="zh-CN" sz="3400" b="1" dirty="0">
                <a:solidFill>
                  <a:srgbClr val="E72582"/>
                </a:solidFill>
                <a:latin typeface="方正仿宋_GBK"/>
                <a:ea typeface="方正书宋_GBK"/>
                <a:cs typeface="Times New Roman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象征着求实和奉献。看到蜜蜂我就想到了那些在平凡岗位上辛勤劳动的人们。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322679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部编版   五年级语文上册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48746" y="941475"/>
            <a:ext cx="10567333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1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用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“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宋体"/>
                <a:cs typeface="宋体"/>
              </a:rPr>
              <a:t>√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”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给文中加点字选择正确的读音。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辟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en-US" altLang="zh-CN" sz="3400" dirty="0" err="1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bì</a:t>
            </a:r>
            <a:r>
              <a:rPr lang="zh-CN" altLang="zh-CN" sz="3400" dirty="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en-US" altLang="zh-CN" sz="3400" dirty="0" err="1" smtClean="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pì</a:t>
            </a:r>
            <a:r>
              <a:rPr lang="en-US" altLang="zh-CN" sz="3400" dirty="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　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亩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en-US" altLang="zh-CN" sz="3400" dirty="0" err="1" smtClean="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mǔ</a:t>
            </a:r>
            <a:r>
              <a:rPr lang="zh-CN" altLang="zh-CN" sz="3400" dirty="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en-US" altLang="zh-CN" sz="3400" dirty="0" err="1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mǒu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　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种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en-US" altLang="zh-CN" sz="3400" dirty="0" err="1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zhòng</a:t>
            </a:r>
            <a:r>
              <a:rPr lang="zh-CN" altLang="zh-CN" sz="3400" dirty="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en-US" altLang="zh-CN" sz="3400" dirty="0" err="1" smtClean="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zhǒng</a:t>
            </a:r>
            <a:r>
              <a:rPr lang="en-US" altLang="zh-CN" sz="3400" dirty="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9" name="文本框 30">
            <a:extLst>
              <a:ext uri="{FF2B5EF4-FFF2-40B4-BE49-F238E27FC236}">
                <a16:creationId xmlns:a16="http://schemas.microsoft.com/office/drawing/2014/main" xmlns="" id="{0EAB1CDB-0282-4D95-B563-8EE9A48023AE}"/>
              </a:ext>
            </a:extLst>
          </p:cNvPr>
          <p:cNvSpPr txBox="1"/>
          <p:nvPr/>
        </p:nvSpPr>
        <p:spPr>
          <a:xfrm>
            <a:off x="1934572" y="1913851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文本框 30">
            <a:extLst>
              <a:ext uri="{FF2B5EF4-FFF2-40B4-BE49-F238E27FC236}">
                <a16:creationId xmlns:a16="http://schemas.microsoft.com/office/drawing/2014/main" xmlns="" id="{0EAB1CDB-0282-4D95-B563-8EE9A48023AE}"/>
              </a:ext>
            </a:extLst>
          </p:cNvPr>
          <p:cNvSpPr txBox="1"/>
          <p:nvPr/>
        </p:nvSpPr>
        <p:spPr>
          <a:xfrm>
            <a:off x="4073765" y="1913851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文本框 30">
            <a:extLst>
              <a:ext uri="{FF2B5EF4-FFF2-40B4-BE49-F238E27FC236}">
                <a16:creationId xmlns:a16="http://schemas.microsoft.com/office/drawing/2014/main" xmlns="" id="{0EAB1CDB-0282-4D95-B563-8EE9A48023AE}"/>
              </a:ext>
            </a:extLst>
          </p:cNvPr>
          <p:cNvSpPr txBox="1"/>
          <p:nvPr/>
        </p:nvSpPr>
        <p:spPr>
          <a:xfrm>
            <a:off x="9627277" y="1927459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50018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615191" y="861094"/>
            <a:ext cx="10768669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dirty="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2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结合词典释义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上面语段中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“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开辟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”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的意思应选</a:t>
            </a:r>
            <a:r>
              <a:rPr lang="zh-CN" altLang="zh-CN" sz="3400" u="sng" dirty="0"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latin typeface="NEU-BZ"/>
                <a:ea typeface="方正书宋_GBK"/>
                <a:cs typeface="Times New Roman"/>
              </a:rPr>
              <a:t>      </a:t>
            </a:r>
            <a:r>
              <a:rPr lang="zh-CN" altLang="zh-CN" sz="3400" u="sng" dirty="0">
                <a:latin typeface="NEU-BZ"/>
                <a:ea typeface="方正书宋_GBK"/>
                <a:cs typeface="Times New Roman"/>
              </a:rPr>
              <a:t>　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。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/>
            </a:r>
            <a:b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</a:b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请你另选一个意思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用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“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开辟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”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写一句话。</a:t>
            </a:r>
            <a:endParaRPr lang="zh-CN" altLang="en-US" sz="34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1292" y="2343498"/>
            <a:ext cx="5882902" cy="14447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矩形 7"/>
          <p:cNvSpPr/>
          <p:nvPr/>
        </p:nvSpPr>
        <p:spPr>
          <a:xfrm>
            <a:off x="9822687" y="928973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U-BZ"/>
                <a:ea typeface="方正书宋_GBK"/>
                <a:cs typeface="Times New Roman"/>
              </a:rPr>
              <a:t>②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56864" y="4037013"/>
            <a:ext cx="10426995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b="1" dirty="0">
                <a:solidFill>
                  <a:srgbClr val="E72582"/>
                </a:solidFill>
                <a:latin typeface="方正仿宋_GBK"/>
                <a:ea typeface="方正书宋_GBK"/>
                <a:cs typeface="Times New Roman"/>
              </a:rPr>
              <a:t>[</a:t>
            </a:r>
            <a:r>
              <a:rPr lang="zh-CN" altLang="zh-CN" sz="34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示例</a:t>
            </a:r>
            <a:r>
              <a:rPr lang="en-US" altLang="zh-CN" sz="3400" b="1" dirty="0">
                <a:solidFill>
                  <a:srgbClr val="E72582"/>
                </a:solidFill>
                <a:latin typeface="方正仿宋_GBK"/>
                <a:ea typeface="方正书宋_GBK"/>
                <a:cs typeface="Times New Roman"/>
              </a:rPr>
              <a:t>]</a:t>
            </a:r>
            <a:r>
              <a:rPr lang="en-US" altLang="zh-CN" sz="34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 </a:t>
            </a:r>
            <a:r>
              <a:rPr lang="zh-CN" altLang="zh-CN" sz="34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选</a:t>
            </a:r>
            <a:r>
              <a:rPr lang="en-US" altLang="zh-CN" sz="3400" dirty="0">
                <a:solidFill>
                  <a:srgbClr val="E72582"/>
                </a:solidFill>
                <a:latin typeface="NEU-BZ"/>
                <a:ea typeface="方正书宋_GBK"/>
                <a:cs typeface="Times New Roman"/>
              </a:rPr>
              <a:t>③</a:t>
            </a:r>
            <a:r>
              <a:rPr lang="zh-CN" altLang="zh-CN" sz="34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写话</a:t>
            </a:r>
            <a:r>
              <a:rPr lang="en-US" altLang="zh-CN" sz="3400" dirty="0">
                <a:solidFill>
                  <a:srgbClr val="E72582"/>
                </a:solidFill>
                <a:latin typeface="方正仿宋_GBK"/>
                <a:ea typeface="方正书宋_GBK"/>
                <a:cs typeface="Times New Roman"/>
              </a:rPr>
              <a:t>:</a:t>
            </a:r>
            <a:r>
              <a:rPr lang="zh-CN" altLang="zh-CN" sz="34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这个建筑师开辟了一种新的设计风格</a:t>
            </a:r>
            <a:r>
              <a:rPr lang="en-US" altLang="zh-CN" sz="3400" b="1" dirty="0">
                <a:solidFill>
                  <a:srgbClr val="E72582"/>
                </a:solidFill>
                <a:latin typeface="方正仿宋_GBK"/>
                <a:ea typeface="方正书宋_GBK"/>
                <a:cs typeface="Times New Roman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受到了人们的赞誉。</a:t>
            </a:r>
            <a:endParaRPr lang="zh-CN" altLang="zh-CN" sz="3400" b="1" dirty="0">
              <a:solidFill>
                <a:srgbClr val="E72582"/>
              </a:solidFill>
              <a:latin typeface="NEU-BZ"/>
              <a:ea typeface="方正书宋_GBK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05799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06803" y="862678"/>
            <a:ext cx="10659612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二、根据要求选择。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1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下列加点字的读音不完全正确的一项是</a:t>
            </a:r>
            <a:r>
              <a:rPr lang="en-US" altLang="zh-CN" sz="3400" dirty="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               )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。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A.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榨油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en-US" altLang="zh-CN" sz="3400" dirty="0" err="1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zhà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</a:t>
            </a:r>
            <a:r>
              <a:rPr lang="zh-CN" altLang="zh-CN" sz="3400" dirty="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矮小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en-US" altLang="zh-CN" sz="3400" dirty="0" err="1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ái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　</a:t>
            </a:r>
            <a:r>
              <a:rPr lang="en-US" altLang="zh-CN" sz="3400" dirty="0" smtClean="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     </a:t>
            </a:r>
            <a:r>
              <a:rPr lang="zh-CN" altLang="zh-CN" sz="3400" dirty="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便宜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en-US" altLang="zh-CN" sz="3400" dirty="0" err="1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biàn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　　</a:t>
            </a:r>
            <a:endParaRPr lang="en-US" altLang="zh-CN" sz="3400" dirty="0" smtClean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B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爱慕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en-US" altLang="zh-CN" sz="3400" dirty="0" err="1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mù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</a:t>
            </a:r>
            <a:r>
              <a:rPr lang="zh-CN" altLang="zh-CN" sz="3400" dirty="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谈话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en-US" altLang="zh-CN" sz="3400" dirty="0" err="1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tán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</a:t>
            </a:r>
            <a:r>
              <a:rPr lang="zh-CN" altLang="zh-CN" sz="3400" dirty="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空地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en-US" altLang="zh-CN" sz="3400" dirty="0" err="1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kònɡ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C.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浇水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en-US" altLang="zh-CN" sz="3400" dirty="0" err="1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jiāo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</a:t>
            </a:r>
            <a:r>
              <a:rPr lang="zh-CN" altLang="zh-CN" sz="3400" dirty="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凉亭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en-US" altLang="zh-CN" sz="3400" dirty="0" err="1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tínɡ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</a:t>
            </a:r>
            <a:r>
              <a:rPr lang="zh-CN" altLang="zh-CN" sz="3400" dirty="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落叶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en-US" altLang="zh-CN" sz="3400" dirty="0" err="1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luò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	</a:t>
            </a:r>
            <a:endParaRPr lang="en-US" altLang="zh-CN" sz="3400" dirty="0" smtClean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D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广播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en-US" altLang="zh-CN" sz="3400" dirty="0" err="1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bō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</a:t>
            </a:r>
            <a:r>
              <a:rPr lang="zh-CN" altLang="zh-CN" sz="3400" dirty="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石榴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en-US" altLang="zh-CN" sz="3400" dirty="0" err="1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liu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</a:t>
            </a:r>
            <a:r>
              <a:rPr lang="zh-CN" altLang="zh-CN" sz="3400" dirty="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种子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en-US" altLang="zh-CN" sz="3400" dirty="0" err="1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zhǒnɡ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072595" y="1767872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A</a:t>
            </a:r>
            <a:endParaRPr lang="zh-CN" altLang="en-US" sz="3400" b="1" dirty="0">
              <a:solidFill>
                <a:srgbClr val="E7258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989924" y="2816225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9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4106687" y="2786535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0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6958944" y="2807458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1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1357936" y="3581721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2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4106687" y="3598499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7000889" y="3606888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4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973145" y="4395453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5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4516644" y="4390930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6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7042834" y="4390552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7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1408271" y="5184018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8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4558589" y="5184017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9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7177058" y="5184018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98166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673916" y="962366"/>
            <a:ext cx="10668000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2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根据形声字形旁表意的规律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我知道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“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幕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”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与</a:t>
            </a:r>
            <a:r>
              <a:rPr lang="en-US" altLang="zh-CN" sz="3400" dirty="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      )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有关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“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慕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”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与</a:t>
            </a:r>
            <a:r>
              <a:rPr lang="en-US" altLang="zh-CN" sz="3400" dirty="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           )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有关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“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暮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”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与</a:t>
            </a:r>
            <a:r>
              <a:rPr lang="en-US" altLang="zh-CN" sz="3400" dirty="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         )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有关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“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墓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”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与</a:t>
            </a:r>
            <a:r>
              <a:rPr lang="en-US" altLang="zh-CN" sz="3400" dirty="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           )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有关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。　　</a:t>
            </a:r>
            <a:endParaRPr lang="en-US" altLang="zh-CN" sz="3400" dirty="0" smtClean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方正仿宋_GBK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A.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心理活动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　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B.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时间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　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C.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布帛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　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D.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土地</a:t>
            </a:r>
            <a:r>
              <a:rPr lang="en-US" altLang="zh-CN" sz="3400" dirty="0">
                <a:solidFill>
                  <a:srgbClr val="000000"/>
                </a:solidFill>
                <a:latin typeface="方正仿宋_GBK"/>
                <a:ea typeface="方正书宋_GBK"/>
                <a:cs typeface="Times New Roman"/>
              </a:rPr>
              <a:t>)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9792749" y="1088364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C</a:t>
            </a:r>
            <a:endParaRPr lang="zh-CN" altLang="en-US" sz="3400" b="1" dirty="0">
              <a:solidFill>
                <a:srgbClr val="E7258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015743" y="1962640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A</a:t>
            </a:r>
            <a:endParaRPr lang="zh-CN" altLang="en-US" sz="3400" b="1" dirty="0">
              <a:solidFill>
                <a:srgbClr val="E7258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637810" y="1866888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B</a:t>
            </a:r>
            <a:endParaRPr lang="zh-CN" altLang="en-US" sz="3400" b="1" dirty="0">
              <a:solidFill>
                <a:srgbClr val="E7258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0158058" y="1866887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D</a:t>
            </a:r>
            <a:endParaRPr lang="zh-CN" altLang="en-US" sz="3400" b="1" dirty="0">
              <a:solidFill>
                <a:srgbClr val="E72582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98166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23581" y="866792"/>
            <a:ext cx="10760280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3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与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“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人要做有用的人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不要做只讲体面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而对别人没有好处的人。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”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意思相同的是哪一项</a:t>
            </a:r>
            <a:r>
              <a:rPr lang="en-US" altLang="zh-CN" sz="3400" dirty="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?(            )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spc="-15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A.</a:t>
            </a:r>
            <a:r>
              <a:rPr lang="zh-CN" altLang="zh-CN" sz="3400" spc="-15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人生价值的大小是以人们对于社会贡献的大小而判定的。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B.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生活中不缺少美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只是缺少发现美的眼睛。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spc="-15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C.</a:t>
            </a:r>
            <a:r>
              <a:rPr lang="zh-CN" altLang="zh-CN" sz="3400" spc="-15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一个人真正的伟大之处就在于他能够认识到自己的渺小。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D.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生活是一种绵延不绝的渴望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渴望不断上升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变得更伟大而高贵。</a:t>
            </a:r>
          </a:p>
        </p:txBody>
      </p:sp>
      <p:sp>
        <p:nvSpPr>
          <p:cNvPr id="6" name="矩形 5"/>
          <p:cNvSpPr/>
          <p:nvPr/>
        </p:nvSpPr>
        <p:spPr>
          <a:xfrm>
            <a:off x="7302517" y="1742705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A</a:t>
            </a:r>
            <a:endParaRPr lang="zh-CN" altLang="en-US" sz="3400" b="1" dirty="0">
              <a:solidFill>
                <a:srgbClr val="E72582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98166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644399" y="946782"/>
            <a:ext cx="10867515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4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如果要给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“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落花生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”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找一个形象代言人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下面不符合</a:t>
            </a:r>
            <a:r>
              <a:rPr lang="zh-CN" altLang="zh-CN" sz="3400" dirty="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的是</a:t>
            </a:r>
            <a:r>
              <a:rPr lang="en-US" altLang="zh-CN" sz="3400" dirty="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             )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。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375"/>
          <a:stretch/>
        </p:blipFill>
        <p:spPr bwMode="auto">
          <a:xfrm>
            <a:off x="3419912" y="2650921"/>
            <a:ext cx="2444060" cy="21266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088"/>
          <a:stretch/>
        </p:blipFill>
        <p:spPr bwMode="auto">
          <a:xfrm>
            <a:off x="644399" y="2650921"/>
            <a:ext cx="2405893" cy="21266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94" r="53570"/>
          <a:stretch/>
        </p:blipFill>
        <p:spPr bwMode="auto">
          <a:xfrm>
            <a:off x="6078156" y="2600578"/>
            <a:ext cx="2479922" cy="22273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3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461"/>
          <a:stretch/>
        </p:blipFill>
        <p:spPr bwMode="auto">
          <a:xfrm>
            <a:off x="8923089" y="2600578"/>
            <a:ext cx="2424419" cy="22273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矩形 7"/>
          <p:cNvSpPr/>
          <p:nvPr/>
        </p:nvSpPr>
        <p:spPr>
          <a:xfrm>
            <a:off x="1319190" y="1777778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B</a:t>
            </a:r>
            <a:endParaRPr lang="zh-CN" altLang="en-US" sz="3400" b="1" dirty="0">
              <a:solidFill>
                <a:srgbClr val="E72582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98166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615191" y="875342"/>
            <a:ext cx="10668001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三、按要求完成练习。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1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它的果实埋在地里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不像桃子、石榴、苹果那样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把鲜红嫩绿的果实高高地挂在枝上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使人一见就生爱慕之心。</a:t>
            </a:r>
            <a:r>
              <a:rPr lang="en-US" altLang="zh-CN" sz="3400" dirty="0">
                <a:solidFill>
                  <a:srgbClr val="000000"/>
                </a:solidFill>
                <a:latin typeface="方正仿宋_GBK"/>
                <a:ea typeface="方正书宋_GBK"/>
                <a:cs typeface="Times New Roman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用对比的手法仿写句子</a:t>
            </a:r>
            <a:r>
              <a:rPr lang="en-US" altLang="zh-CN" sz="3400" dirty="0">
                <a:solidFill>
                  <a:srgbClr val="000000"/>
                </a:solidFill>
                <a:latin typeface="方正仿宋_GBK"/>
                <a:ea typeface="方正书宋_GBK"/>
                <a:cs typeface="Times New Roman"/>
              </a:rPr>
              <a:t>)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 dirty="0"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latin typeface="NEU-BZ"/>
                <a:ea typeface="方正书宋_GBK"/>
                <a:cs typeface="Times New Roman"/>
              </a:rPr>
              <a:t>                      </a:t>
            </a:r>
            <a:r>
              <a:rPr lang="en-US" altLang="zh-CN" sz="3400" dirty="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 dirty="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不像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_______________________________</a:t>
            </a:r>
            <a:endParaRPr lang="zh-CN" altLang="zh-CN" sz="3400" u="sng" dirty="0">
              <a:latin typeface="Times New Roman" pitchFamily="18" charset="0"/>
              <a:ea typeface="方正书宋_GBK" pitchFamily="65" charset="-122"/>
              <a:cs typeface="Times New Roman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865232" y="4049678"/>
            <a:ext cx="236475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藤条很纤细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638228" y="4049677"/>
            <a:ext cx="638989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白杨那样</a:t>
            </a:r>
            <a:r>
              <a:rPr lang="en-US" altLang="zh-CN" sz="3400" b="1" dirty="0">
                <a:solidFill>
                  <a:srgbClr val="E72582"/>
                </a:solidFill>
                <a:latin typeface="方正仿宋_GBK"/>
                <a:ea typeface="方正书宋_GBK"/>
                <a:cs typeface="Times New Roman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有挺拔、粗壮的躯干。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98166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276</TotalTime>
  <Words>1030</Words>
  <Application>Microsoft Office PowerPoint</Application>
  <PresentationFormat>自定义</PresentationFormat>
  <Paragraphs>142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41" baseType="lpstr">
      <vt:lpstr>Arial</vt:lpstr>
      <vt:lpstr>宋体</vt:lpstr>
      <vt:lpstr>方正仿宋_GBK</vt:lpstr>
      <vt:lpstr>楷体</vt:lpstr>
      <vt:lpstr>方正大标宋_GBK</vt:lpstr>
      <vt:lpstr>方正楷体_GBK</vt:lpstr>
      <vt:lpstr>华文宋体</vt:lpstr>
      <vt:lpstr>方正黑体_GBK</vt:lpstr>
      <vt:lpstr>微软雅黑</vt:lpstr>
      <vt:lpstr>方正隶变_GBK</vt:lpstr>
      <vt:lpstr>NEU-XT</vt:lpstr>
      <vt:lpstr>汉仪雅酷黑 95W</vt:lpstr>
      <vt:lpstr>NEU-HZ</vt:lpstr>
      <vt:lpstr>方正小标宋_GBK</vt:lpstr>
      <vt:lpstr>Wingdings</vt:lpstr>
      <vt:lpstr>方正书宋_GBK</vt:lpstr>
      <vt:lpstr>方正大标宋简体</vt:lpstr>
      <vt:lpstr>NEU-BZ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Micorosoft</cp:lastModifiedBy>
  <cp:revision>255</cp:revision>
  <dcterms:created xsi:type="dcterms:W3CDTF">2019-06-19T02:08:00Z</dcterms:created>
  <dcterms:modified xsi:type="dcterms:W3CDTF">2025-08-30T06:33:32Z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