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12" r:id="rId4"/>
    <p:sldId id="516" r:id="rId5"/>
    <p:sldId id="513" r:id="rId6"/>
    <p:sldId id="514" r:id="rId7"/>
    <p:sldId id="427" r:id="rId8"/>
  </p:sldIdLst>
  <p:sldSz cx="12192000" cy="6858000"/>
  <p:notesSz cx="6858000" cy="9144000"/>
  <p:embeddedFontLst>
    <p:embeddedFont>
      <p:font typeface="Calibri" pitchFamily="34" charset="0"/>
      <p:regular r:id="rId9"/>
      <p:bold r:id="rId10"/>
      <p:italic r:id="rId11"/>
      <p:boldItalic r:id="rId12"/>
    </p:embeddedFont>
    <p:embeddedFont>
      <p:font typeface="方正书宋_GBK" pitchFamily="65" charset="-122"/>
      <p:regular r:id="rId13"/>
    </p:embeddedFont>
    <p:embeddedFont>
      <p:font typeface="方正楷体_GBK" pitchFamily="65" charset="-122"/>
      <p:regular r:id="rId14"/>
    </p:embeddedFont>
    <p:embeddedFont>
      <p:font typeface="微软雅黑" pitchFamily="34" charset="-122"/>
      <p:regular r:id="rId15"/>
      <p:bold r:id="rId16"/>
    </p:embeddedFont>
    <p:embeddedFont>
      <p:font typeface="方正大标宋_GBK" charset="-122"/>
      <p:regular r:id="rId17"/>
    </p:embeddedFont>
    <p:embeddedFont>
      <p:font typeface="NEU-BZ" pitchFamily="2" charset="-122"/>
      <p:regular r:id="rId18"/>
      <p:bold r:id="rId19"/>
      <p:italic r:id="rId20"/>
      <p:boldItalic r:id="rId21"/>
    </p:embeddedFont>
    <p:embeddedFont>
      <p:font typeface="方正大标宋简体" charset="-122"/>
      <p:regular r:id="rId22"/>
    </p:embeddedFont>
    <p:embeddedFont>
      <p:font typeface="方正小标宋_GBK" pitchFamily="65" charset="-122"/>
      <p:regular r:id="rId23"/>
    </p:embeddedFont>
    <p:embeddedFont>
      <p:font typeface="方正隶变_GBK" charset="-122"/>
      <p:regular r:id="rId24"/>
    </p:embeddedFont>
    <p:embeddedFont>
      <p:font typeface="方正仿宋_GBK" pitchFamily="65" charset="-122"/>
      <p:regular r:id="rId25"/>
    </p:embeddedFont>
    <p:embeddedFont>
      <p:font typeface="方正黑体_GBK" pitchFamily="65" charset="-122"/>
      <p:regular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02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2025/9/8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en-US" altLang="zh-CN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28   </a:t>
            </a:r>
            <a:r>
              <a:rPr lang="zh-CN" altLang="zh-CN" sz="6000" dirty="0" smtClean="0">
                <a:latin typeface="Calibri"/>
                <a:ea typeface="方正小标宋_GBK"/>
                <a:cs typeface="Times New Roman"/>
              </a:rPr>
              <a:t>快乐</a:t>
            </a:r>
            <a:r>
              <a:rPr lang="zh-CN" altLang="zh-CN" sz="6000" dirty="0">
                <a:latin typeface="Calibri"/>
                <a:ea typeface="方正小标宋_GBK"/>
                <a:cs typeface="Times New Roman"/>
              </a:rPr>
              <a:t>读书吧 </a:t>
            </a:r>
            <a:r>
              <a:rPr lang="en-US" altLang="zh-CN" sz="6000" dirty="0">
                <a:latin typeface="方正小标宋_GBK"/>
                <a:ea typeface="宋体"/>
                <a:cs typeface="Times New Roman"/>
              </a:rPr>
              <a:t>(</a:t>
            </a:r>
            <a:r>
              <a:rPr lang="zh-CN" altLang="zh-CN" sz="6000" dirty="0">
                <a:latin typeface="Calibri"/>
                <a:ea typeface="方正小标宋_GBK"/>
                <a:cs typeface="Times New Roman"/>
              </a:rPr>
              <a:t>二</a:t>
            </a:r>
            <a:r>
              <a:rPr lang="en-US" altLang="zh-CN" sz="6000" dirty="0">
                <a:latin typeface="方正小标宋_GBK"/>
                <a:ea typeface="宋体"/>
                <a:cs typeface="Times New Roman"/>
              </a:rPr>
              <a:t>)</a:t>
            </a:r>
            <a:endParaRPr lang="zh-CN" altLang="zh-CN" sz="5400" dirty="0">
              <a:effectLst/>
              <a:latin typeface="Calibri"/>
              <a:ea typeface="宋体"/>
              <a:cs typeface="Times New Roman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8" y="861094"/>
            <a:ext cx="10886113" cy="30223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一、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为了开阔视野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激发阅读兴趣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五年级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班举办了一场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民间故事沙龙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　下面是同学们分享的民间故事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你能根据情节图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猜猜都分享了哪些故事吗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?(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0"/>
          <a:stretch/>
        </p:blipFill>
        <p:spPr bwMode="auto">
          <a:xfrm>
            <a:off x="791765" y="3883460"/>
            <a:ext cx="10121901" cy="2851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7693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64858" y="861094"/>
            <a:ext cx="10886113" cy="15573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　下面是同学们分享的民间故事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你能根据情节图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猜猜都分享了哪些故事吗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?(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0" t="4709"/>
          <a:stretch/>
        </p:blipFill>
        <p:spPr bwMode="auto">
          <a:xfrm>
            <a:off x="791764" y="2412999"/>
            <a:ext cx="10121901" cy="2716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791763" y="5128960"/>
            <a:ext cx="1081921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《刘海与金蟾》　《牛郎织女》　《木兰从军》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《八仙过海》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《田螺姑娘》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《马头琴的故事》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64858" y="861094"/>
            <a:ext cx="10886113" cy="15573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　下面是同学们分享的民间故事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你能根据情节图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猜猜都分享了哪些故事吗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?(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0" t="4709"/>
          <a:stretch/>
        </p:blipFill>
        <p:spPr bwMode="auto">
          <a:xfrm>
            <a:off x="791764" y="2412999"/>
            <a:ext cx="10121901" cy="2716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791763" y="5128960"/>
            <a:ext cx="1081921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《蝴蝶泉》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《牛郎织女》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《白蛇传》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《八仙过海》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《田螺姑娘》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《白蛇传》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89382" y="171755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D</a:t>
            </a:r>
            <a:endParaRPr lang="zh-CN" altLang="en-US" sz="3400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80461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49" y="841079"/>
            <a:ext cx="10848976" cy="56731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spc="-150" dirty="0">
                <a:latin typeface="Calibri"/>
                <a:ea typeface="方正黑体_GBK"/>
                <a:cs typeface="Times New Roman"/>
              </a:rPr>
              <a:t>二、下面有关民间故事的内容叙述正确的是哪一项</a:t>
            </a:r>
            <a:r>
              <a:rPr lang="en-US" altLang="zh-CN" sz="3400" spc="-150" dirty="0" smtClean="0">
                <a:latin typeface="方正黑体_GBK"/>
                <a:ea typeface="宋体"/>
                <a:cs typeface="Times New Roman"/>
              </a:rPr>
              <a:t>?</a:t>
            </a:r>
            <a:r>
              <a:rPr lang="en-US" altLang="zh-CN" sz="3400" spc="-150" dirty="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spc="-150" dirty="0" smtClean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spc="-150" dirty="0" smtClean="0">
                <a:latin typeface="Calibri"/>
                <a:ea typeface="宋体"/>
                <a:cs typeface="Times New Roman"/>
              </a:rPr>
              <a:t>  </a:t>
            </a:r>
            <a:r>
              <a:rPr lang="en-US" altLang="zh-CN" sz="3400" spc="-150" dirty="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spc="-15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A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千里寻夫、哭倒长城的是白娘子。</a:t>
            </a: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《八仙过海》的故事中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在吕洞宾的提议下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八仙将各自的法宝投于水面各自过海。</a:t>
            </a: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在非洲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小朋友们是听着列那狐如何捉弄动物们的民间故事长大的。</a:t>
            </a: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在欧洲民间故事中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《蜘蛛与大饥荒》 《蜘蛛与老妇人》中的蜘蛛都是贪婪的。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09420" y="100396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43677"/>
            <a:ext cx="10892789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三、你一定读过不少民间故事吧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选择其中一个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完成读书收获卡。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读书收获卡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题目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主要人物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NEU-BZ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不可思议的情节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,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,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u="sng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,</a:t>
            </a:r>
            <a:r>
              <a:rPr lang="en-US" altLang="zh-CN" sz="3400" u="sng" dirty="0">
                <a:solidFill>
                  <a:schemeClr val="bg1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dirty="0">
              <a:solidFill>
                <a:schemeClr val="bg1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读后感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,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,</a:t>
            </a:r>
            <a:r>
              <a:rPr lang="en-US" altLang="zh-CN" sz="3400" u="sng" dirty="0">
                <a:solidFill>
                  <a:schemeClr val="bg1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dirty="0">
              <a:solidFill>
                <a:schemeClr val="bg1"/>
              </a:solidFill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80941" y="2684661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孟姜女哭长城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07017" y="2684661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孟姜女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3058" y="3195439"/>
            <a:ext cx="10610215" cy="1975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孟姜女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得知丈夫万喜良被埋在城墙里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悲痛欲绝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大哭了三天三夜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竟将长城哭倒了八百里。城墙里露出了丈夫的尸首。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9208" y="5029121"/>
            <a:ext cx="10426467" cy="13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古代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劳动人民的命运多么悲惨啊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!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孟姜女多么勇敢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多么有情有义啊</a:t>
            </a:r>
            <a:r>
              <a:rPr lang="en-US" altLang="zh-CN" sz="3400" b="1" dirty="0" smtClean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!    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9124" y="2152650"/>
            <a:ext cx="10772775" cy="443413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五年级语文</a:t>
            </a:r>
            <a:r>
              <a:rPr lang="zh-CN" altLang="en-US" dirty="0">
                <a:solidFill>
                  <a:srgbClr val="FFFFFF"/>
                </a:solidFill>
                <a:latin typeface="微软雅黑"/>
              </a:rPr>
              <a:t>上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192</Words>
  <Application>Microsoft Office PowerPoint</Application>
  <PresentationFormat>自定义</PresentationFormat>
  <Paragraphs>46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4" baseType="lpstr">
      <vt:lpstr>Arial</vt:lpstr>
      <vt:lpstr>宋体</vt:lpstr>
      <vt:lpstr>Calibri</vt:lpstr>
      <vt:lpstr>方正书宋_GBK</vt:lpstr>
      <vt:lpstr>方正楷体_GBK</vt:lpstr>
      <vt:lpstr>微软雅黑</vt:lpstr>
      <vt:lpstr>方正大标宋_GBK</vt:lpstr>
      <vt:lpstr>NEU-BZ</vt:lpstr>
      <vt:lpstr>方正大标宋简体</vt:lpstr>
      <vt:lpstr>Wingdings</vt:lpstr>
      <vt:lpstr>方正小标宋_GBK</vt:lpstr>
      <vt:lpstr>方正隶变_GBK</vt:lpstr>
      <vt:lpstr>方正仿宋_GBK</vt:lpstr>
      <vt:lpstr>汉仪雅酷黑 95W</vt:lpstr>
      <vt:lpstr>方正黑体_GBK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245</cp:revision>
  <dcterms:created xsi:type="dcterms:W3CDTF">2019-06-19T02:08:00Z</dcterms:created>
  <dcterms:modified xsi:type="dcterms:W3CDTF">2025-09-08T00:54:21Z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