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20" r:id="rId6"/>
    <p:sldId id="519" r:id="rId7"/>
    <p:sldId id="427" r:id="rId8"/>
  </p:sldIdLst>
  <p:sldSz cx="12192000" cy="6858000"/>
  <p:notesSz cx="6858000" cy="9144000"/>
  <p:embeddedFontLs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NEU-HZ" panose="02010600010101010101" pitchFamily="2" charset="-122"/>
      <p:regular r:id="rId13"/>
      <p:italic r:id="rId14"/>
    </p:embeddedFont>
    <p:embeddedFont>
      <p:font typeface="NEU-XT" panose="02020503000000020003" pitchFamily="18" charset="-122"/>
      <p:regular r:id="rId15"/>
    </p:embeddedFont>
    <p:embeddedFont>
      <p:font typeface="方正黑体_GBK" panose="03000509000000000000" pitchFamily="65" charset="-122"/>
      <p:regular r:id="rId16"/>
    </p:embeddedFont>
    <p:embeddedFont>
      <p:font typeface="方正楷体_GBK" panose="03000509000000000000" pitchFamily="65" charset="-122"/>
      <p:regular r:id="rId17"/>
    </p:embeddedFont>
    <p:embeddedFont>
      <p:font typeface="方正书宋_GBK" panose="03000509000000000000" pitchFamily="65" charset="-122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Cambria Math" panose="02040503050406030204" pitchFamily="18" charset="0"/>
      <p:regular r:id="rId23"/>
    </p:embeddedFont>
    <p:embeddedFont>
      <p:font typeface="方正大标宋_GBK" panose="03000509000000000000" pitchFamily="65" charset="-122"/>
      <p:regular r:id="rId24"/>
    </p:embeddedFont>
    <p:embeddedFont>
      <p:font typeface="方正大标宋简体" panose="02000000000000000000" pitchFamily="2" charset="-122"/>
      <p:regular r:id="rId25"/>
    </p:embeddedFont>
    <p:embeddedFont>
      <p:font typeface="方正隶变_GBK" panose="03000509000000000000" pitchFamily="65" charset="-122"/>
      <p:regular r:id="rId26"/>
    </p:embeddedFont>
    <p:embeddedFont>
      <p:font typeface="方正小标宋_GBK" panose="03000509000000000000" pitchFamily="65" charset="-122"/>
      <p:regular r:id="rId27"/>
    </p:embeddedFont>
    <p:embeddedFont>
      <p:font typeface="微软雅黑" panose="020B0503020204020204" pitchFamily="34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60 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忆读书 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A69600B-753A-42DE-97BC-7265EEE1C354}"/>
              </a:ext>
            </a:extLst>
          </p:cNvPr>
          <p:cNvSpPr/>
          <p:nvPr/>
        </p:nvSpPr>
        <p:spPr>
          <a:xfrm>
            <a:off x="586595" y="946406"/>
            <a:ext cx="1092531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一、比较读音和字形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再组词。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9396E1D-A8D0-40CC-AA04-00B1AEDF0F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576831"/>
            <a:ext cx="10925319" cy="326415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65DE7503-3E69-4050-9572-873A214D3B34}"/>
                  </a:ext>
                </a:extLst>
              </p:cNvPr>
              <p:cNvSpPr/>
              <p:nvPr/>
            </p:nvSpPr>
            <p:spPr>
              <a:xfrm>
                <a:off x="2336065" y="1709096"/>
                <a:ext cx="1188081" cy="6175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卷发</m:t>
                      </m:r>
                    </m:oMath>
                  </m:oMathPara>
                </a14:m>
                <a:endParaRPr lang="zh-CN" altLang="en-US"/>
              </a:p>
            </p:txBody>
          </p:sp>
        </mc:Choice>
        <mc:Fallback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65DE7503-3E69-4050-9572-873A214D3B3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6065" y="1709096"/>
                <a:ext cx="1188081" cy="61754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7707EA8C-B300-4A0B-86B5-44B6C3BBA07F}"/>
                  </a:ext>
                </a:extLst>
              </p:cNvPr>
              <p:cNvSpPr/>
              <p:nvPr/>
            </p:nvSpPr>
            <p:spPr>
              <a:xfrm>
                <a:off x="2334705" y="2565771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试卷</m:t>
                      </m:r>
                    </m:oMath>
                  </m:oMathPara>
                </a14:m>
                <a:endParaRPr lang="zh-CN" altLang="en-US"/>
              </a:p>
            </p:txBody>
          </p:sp>
        </mc:Choice>
        <mc:Fallback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7707EA8C-B300-4A0B-86B5-44B6C3BBA07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4705" y="2565771"/>
                <a:ext cx="1178528" cy="61555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CB733F5D-1E80-47C8-8C48-28C84AB56BC5}"/>
                  </a:ext>
                </a:extLst>
              </p:cNvPr>
              <p:cNvSpPr/>
              <p:nvPr/>
            </p:nvSpPr>
            <p:spPr>
              <a:xfrm>
                <a:off x="6049254" y="1711084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传递</m:t>
                      </m:r>
                    </m:oMath>
                  </m:oMathPara>
                </a14:m>
                <a:endParaRPr lang="zh-CN" altLang="en-US"/>
              </a:p>
            </p:txBody>
          </p:sp>
        </mc:Choice>
        <mc:Fallback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CB733F5D-1E80-47C8-8C48-28C84AB56BC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9254" y="1711084"/>
                <a:ext cx="1178528" cy="61555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5114759C-0E06-4004-9DB4-8A2D33610F57}"/>
                  </a:ext>
                </a:extLst>
              </p:cNvPr>
              <p:cNvSpPr/>
              <p:nvPr/>
            </p:nvSpPr>
            <p:spPr>
              <a:xfrm>
                <a:off x="6049254" y="2565770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传记</m:t>
                      </m:r>
                    </m:oMath>
                  </m:oMathPara>
                </a14:m>
                <a:endParaRPr lang="zh-CN" altLang="en-US"/>
              </a:p>
            </p:txBody>
          </p:sp>
        </mc:Choice>
        <mc:Fallback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5114759C-0E06-4004-9DB4-8A2D33610F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9254" y="2565770"/>
                <a:ext cx="1178528" cy="61555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F6AA87FB-EA27-4815-A415-8DBA899834C9}"/>
                  </a:ext>
                </a:extLst>
              </p:cNvPr>
              <p:cNvSpPr/>
              <p:nvPr/>
            </p:nvSpPr>
            <p:spPr>
              <a:xfrm>
                <a:off x="9354117" y="1711084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好人</m:t>
                      </m:r>
                    </m:oMath>
                  </m:oMathPara>
                </a14:m>
                <a:endParaRPr lang="zh-CN" altLang="en-US"/>
              </a:p>
            </p:txBody>
          </p:sp>
        </mc:Choice>
        <mc:Fallback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F6AA87FB-EA27-4815-A415-8DBA899834C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4117" y="1711084"/>
                <a:ext cx="1178528" cy="61555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A3B20505-4AFC-4C86-A34A-118FD819A53D}"/>
                  </a:ext>
                </a:extLst>
              </p:cNvPr>
              <p:cNvSpPr/>
              <p:nvPr/>
            </p:nvSpPr>
            <p:spPr>
              <a:xfrm>
                <a:off x="9354117" y="2561291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爱好</m:t>
                      </m:r>
                    </m:oMath>
                  </m:oMathPara>
                </a14:m>
                <a:endParaRPr lang="zh-CN" altLang="en-US"/>
              </a:p>
            </p:txBody>
          </p:sp>
        </mc:Choice>
        <mc:Fallback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A3B20505-4AFC-4C86-A34A-118FD819A53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4117" y="2561291"/>
                <a:ext cx="1178528" cy="615553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>
            <a:extLst>
              <a:ext uri="{FF2B5EF4-FFF2-40B4-BE49-F238E27FC236}">
                <a16:creationId xmlns:a16="http://schemas.microsoft.com/office/drawing/2014/main" id="{AC5C5844-53B3-4527-9524-031F3B96B772}"/>
              </a:ext>
            </a:extLst>
          </p:cNvPr>
          <p:cNvSpPr/>
          <p:nvPr/>
        </p:nvSpPr>
        <p:spPr>
          <a:xfrm>
            <a:off x="1408271" y="3368900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烦琐</a:t>
            </a:r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4F3D66A-A66F-4695-99B1-70251C4FF626}"/>
              </a:ext>
            </a:extLst>
          </p:cNvPr>
          <p:cNvSpPr/>
          <p:nvPr/>
        </p:nvSpPr>
        <p:spPr>
          <a:xfrm>
            <a:off x="1408271" y="4225433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锁门</a:t>
            </a:r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1379E86-C762-4EB7-802D-5201EBBC81AC}"/>
              </a:ext>
            </a:extLst>
          </p:cNvPr>
          <p:cNvSpPr/>
          <p:nvPr/>
        </p:nvSpPr>
        <p:spPr>
          <a:xfrm>
            <a:off x="4237579" y="3371900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扑倒</a:t>
            </a:r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F0C26DD-A07D-4200-810C-DE0455D93038}"/>
              </a:ext>
            </a:extLst>
          </p:cNvPr>
          <p:cNvSpPr/>
          <p:nvPr/>
        </p:nvSpPr>
        <p:spPr>
          <a:xfrm>
            <a:off x="4237579" y="4225433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质朴</a:t>
            </a:r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13A1F8B-469E-49F2-A7F8-35EA47D07444}"/>
              </a:ext>
            </a:extLst>
          </p:cNvPr>
          <p:cNvSpPr/>
          <p:nvPr/>
        </p:nvSpPr>
        <p:spPr>
          <a:xfrm>
            <a:off x="7161933" y="3368899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折扣</a:t>
            </a:r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9DC06C7-5415-4CF9-8B00-AF7672ADA790}"/>
              </a:ext>
            </a:extLst>
          </p:cNvPr>
          <p:cNvSpPr/>
          <p:nvPr/>
        </p:nvSpPr>
        <p:spPr>
          <a:xfrm>
            <a:off x="7067909" y="4223585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斩首</a:t>
            </a:r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8516909-20C3-4EF4-9568-436F878858CD}"/>
              </a:ext>
            </a:extLst>
          </p:cNvPr>
          <p:cNvSpPr/>
          <p:nvPr/>
        </p:nvSpPr>
        <p:spPr>
          <a:xfrm>
            <a:off x="9991241" y="3368899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某人</a:t>
            </a:r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9F942F0-83B0-41D0-A647-BE17E7715FC9}"/>
              </a:ext>
            </a:extLst>
          </p:cNvPr>
          <p:cNvSpPr/>
          <p:nvPr/>
        </p:nvSpPr>
        <p:spPr>
          <a:xfrm>
            <a:off x="9991241" y="4219106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谋略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DE275FF-8562-464F-B561-6F0D3C27EF15}"/>
              </a:ext>
            </a:extLst>
          </p:cNvPr>
          <p:cNvSpPr/>
          <p:nvPr/>
        </p:nvSpPr>
        <p:spPr>
          <a:xfrm>
            <a:off x="431321" y="966421"/>
            <a:ext cx="110064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D476950-A5F8-4AE6-AFBB-E6DE9EEF59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321" y="1682159"/>
            <a:ext cx="10768641" cy="2424976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C7B211-90FE-4259-A438-6D622BC208D5}"/>
              </a:ext>
            </a:extLst>
          </p:cNvPr>
          <p:cNvSpPr/>
          <p:nvPr/>
        </p:nvSpPr>
        <p:spPr>
          <a:xfrm>
            <a:off x="930363" y="2240618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质</a:t>
            </a:r>
            <a:r>
              <a:rPr lang="en-US" altLang="zh-CN" sz="3400" b="1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朴</a:t>
            </a:r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16F2C6F-0925-494A-9CD5-DDB6D8281E18}"/>
              </a:ext>
            </a:extLst>
          </p:cNvPr>
          <p:cNvSpPr/>
          <p:nvPr/>
        </p:nvSpPr>
        <p:spPr>
          <a:xfrm>
            <a:off x="3699591" y="2240617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斩</a:t>
            </a:r>
            <a:r>
              <a:rPr lang="zh-CN" altLang="zh-CN" sz="3400" b="1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断</a:t>
            </a:r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BA048C2-E2A3-4C34-9FA6-20F316D3C04A}"/>
              </a:ext>
            </a:extLst>
          </p:cNvPr>
          <p:cNvSpPr/>
          <p:nvPr/>
        </p:nvSpPr>
        <p:spPr>
          <a:xfrm>
            <a:off x="6503176" y="2163692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凯</a:t>
            </a:r>
            <a:r>
              <a:rPr lang="zh-CN" altLang="zh-CN" sz="3400" b="1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旋</a:t>
            </a:r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807502A-FD56-407D-9995-03DEA3A4C6B5}"/>
              </a:ext>
            </a:extLst>
          </p:cNvPr>
          <p:cNvSpPr/>
          <p:nvPr/>
        </p:nvSpPr>
        <p:spPr>
          <a:xfrm>
            <a:off x="9366720" y="2193596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烦</a:t>
            </a:r>
            <a:r>
              <a:rPr lang="zh-CN" altLang="zh-CN" sz="3400" b="1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琐</a:t>
            </a:r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7F07FF7-51E4-4A6D-83C0-31C68C504BD8}"/>
              </a:ext>
            </a:extLst>
          </p:cNvPr>
          <p:cNvSpPr/>
          <p:nvPr/>
        </p:nvSpPr>
        <p:spPr>
          <a:xfrm>
            <a:off x="1003299" y="3591767"/>
            <a:ext cx="11576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舅 父</a:t>
            </a:r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EF3981A-26E1-4B1B-A571-A0171D920F9B}"/>
              </a:ext>
            </a:extLst>
          </p:cNvPr>
          <p:cNvSpPr/>
          <p:nvPr/>
        </p:nvSpPr>
        <p:spPr>
          <a:xfrm>
            <a:off x="3699591" y="3545787"/>
            <a:ext cx="14253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刊</a:t>
            </a:r>
            <a:r>
              <a:rPr lang="en-US" altLang="zh-CN" sz="3400" b="1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物</a:t>
            </a:r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83BCB31-1C32-48C0-9963-72A3F95C99B3}"/>
              </a:ext>
            </a:extLst>
          </p:cNvPr>
          <p:cNvSpPr/>
          <p:nvPr/>
        </p:nvSpPr>
        <p:spPr>
          <a:xfrm>
            <a:off x="6575312" y="3510058"/>
            <a:ext cx="14253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衰</a:t>
            </a:r>
            <a:r>
              <a:rPr lang="en-US" altLang="zh-CN" sz="3400" b="1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老</a:t>
            </a:r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987FEEF-3804-4352-9664-9AB99D674F45}"/>
              </a:ext>
            </a:extLst>
          </p:cNvPr>
          <p:cNvSpPr/>
          <p:nvPr/>
        </p:nvSpPr>
        <p:spPr>
          <a:xfrm>
            <a:off x="9246376" y="3518684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无</a:t>
            </a:r>
            <a:r>
              <a:rPr lang="en-US" altLang="zh-CN" sz="3400" b="1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限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0CDDE91-00D0-47D8-A7A9-E2E6E6DEC854}"/>
              </a:ext>
            </a:extLst>
          </p:cNvPr>
          <p:cNvSpPr/>
          <p:nvPr/>
        </p:nvSpPr>
        <p:spPr>
          <a:xfrm>
            <a:off x="505460" y="946406"/>
            <a:ext cx="11097068" cy="3152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三、把词语补充完整。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半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)(             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如生</a:t>
            </a:r>
            <a:endParaRPr lang="en-US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然无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           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无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endParaRPr lang="en-US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)(             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胧胧　 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兴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盛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2D9A232-CDA4-44B3-811D-B131C0A54028}"/>
              </a:ext>
            </a:extLst>
          </p:cNvPr>
          <p:cNvSpPr/>
          <p:nvPr/>
        </p:nvSpPr>
        <p:spPr>
          <a:xfrm>
            <a:off x="1610789" y="191273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F46D71D-A200-4E35-B7AC-BC14CD4F028E}"/>
              </a:ext>
            </a:extLst>
          </p:cNvPr>
          <p:cNvSpPr/>
          <p:nvPr/>
        </p:nvSpPr>
        <p:spPr>
          <a:xfrm>
            <a:off x="3585922" y="190721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6D1B652-0A30-47E5-B749-371A5D864A05}"/>
              </a:ext>
            </a:extLst>
          </p:cNvPr>
          <p:cNvSpPr/>
          <p:nvPr/>
        </p:nvSpPr>
        <p:spPr>
          <a:xfrm>
            <a:off x="1097929" y="269815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E3D6733-08D0-4D92-B168-38E32ADB7605}"/>
              </a:ext>
            </a:extLst>
          </p:cNvPr>
          <p:cNvSpPr/>
          <p:nvPr/>
        </p:nvSpPr>
        <p:spPr>
          <a:xfrm>
            <a:off x="3585922" y="269539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3BA0D4B-706B-47BF-AD14-9FE3EFD5D482}"/>
              </a:ext>
            </a:extLst>
          </p:cNvPr>
          <p:cNvSpPr/>
          <p:nvPr/>
        </p:nvSpPr>
        <p:spPr>
          <a:xfrm>
            <a:off x="1097929" y="34835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B4A5733-21C8-4A9F-8DB0-922A6608B63C}"/>
              </a:ext>
            </a:extLst>
          </p:cNvPr>
          <p:cNvSpPr/>
          <p:nvPr/>
        </p:nvSpPr>
        <p:spPr>
          <a:xfrm>
            <a:off x="2723281" y="34835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1732EBC-B336-4963-A813-12B8C8D23AAD}"/>
              </a:ext>
            </a:extLst>
          </p:cNvPr>
          <p:cNvSpPr/>
          <p:nvPr/>
        </p:nvSpPr>
        <p:spPr>
          <a:xfrm>
            <a:off x="6296316" y="190721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0514FCF-B591-447B-9D6C-154F41D3054A}"/>
              </a:ext>
            </a:extLst>
          </p:cNvPr>
          <p:cNvSpPr/>
          <p:nvPr/>
        </p:nvSpPr>
        <p:spPr>
          <a:xfrm>
            <a:off x="7916382" y="190721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A67BF81-13FE-4923-AD47-4CC660293540}"/>
              </a:ext>
            </a:extLst>
          </p:cNvPr>
          <p:cNvSpPr/>
          <p:nvPr/>
        </p:nvSpPr>
        <p:spPr>
          <a:xfrm>
            <a:off x="6689595" y="268526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2E85648-A936-49AB-A881-9E720DB5C2A2}"/>
              </a:ext>
            </a:extLst>
          </p:cNvPr>
          <p:cNvSpPr/>
          <p:nvPr/>
        </p:nvSpPr>
        <p:spPr>
          <a:xfrm>
            <a:off x="8736309" y="268772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5D82677-DF9B-4F84-9626-C1E323F3729B}"/>
              </a:ext>
            </a:extLst>
          </p:cNvPr>
          <p:cNvSpPr/>
          <p:nvPr/>
        </p:nvSpPr>
        <p:spPr>
          <a:xfrm>
            <a:off x="6689595" y="34633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ADD8839-51E7-455E-A736-ABC58F0F359D}"/>
              </a:ext>
            </a:extLst>
          </p:cNvPr>
          <p:cNvSpPr/>
          <p:nvPr/>
        </p:nvSpPr>
        <p:spPr>
          <a:xfrm>
            <a:off x="8666880" y="34835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衰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563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0CDDE91-00D0-47D8-A7A9-E2E6E6DEC854}"/>
              </a:ext>
            </a:extLst>
          </p:cNvPr>
          <p:cNvSpPr/>
          <p:nvPr/>
        </p:nvSpPr>
        <p:spPr>
          <a:xfrm>
            <a:off x="505460" y="834265"/>
            <a:ext cx="10372449" cy="5496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四、选择恰当的关联词语填空。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之所以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是因为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虽然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但是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不是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而是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质朴的文章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只有几百上千字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往往使我心动神移。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我第一次读《三国演义》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哭了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关羽死了。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405AB1D-FEA3-4251-B69C-1CDF9C9C8BD5}"/>
              </a:ext>
            </a:extLst>
          </p:cNvPr>
          <p:cNvSpPr/>
          <p:nvPr/>
        </p:nvSpPr>
        <p:spPr>
          <a:xfrm>
            <a:off x="3652586" y="341021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虽然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9B8E75D-8D6F-4919-A71A-84E4EF8C10DB}"/>
              </a:ext>
            </a:extLst>
          </p:cNvPr>
          <p:cNvSpPr/>
          <p:nvPr/>
        </p:nvSpPr>
        <p:spPr>
          <a:xfrm>
            <a:off x="9121733" y="34102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但是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71ECC5C-3B83-482D-BF7B-68C176DBF1D3}"/>
              </a:ext>
            </a:extLst>
          </p:cNvPr>
          <p:cNvSpPr/>
          <p:nvPr/>
        </p:nvSpPr>
        <p:spPr>
          <a:xfrm>
            <a:off x="6307174" y="493277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之所以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2BADEA6-417C-4156-9C39-5CC00D8F74FA}"/>
              </a:ext>
            </a:extLst>
          </p:cNvPr>
          <p:cNvSpPr/>
          <p:nvPr/>
        </p:nvSpPr>
        <p:spPr>
          <a:xfrm>
            <a:off x="1267105" y="567108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是因为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406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0CDDE91-00D0-47D8-A7A9-E2E6E6DEC854}"/>
              </a:ext>
            </a:extLst>
          </p:cNvPr>
          <p:cNvSpPr/>
          <p:nvPr/>
        </p:nvSpPr>
        <p:spPr>
          <a:xfrm>
            <a:off x="505460" y="834265"/>
            <a:ext cx="10881408" cy="3166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之所以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是因为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虽然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但是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不是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而是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我读的第一本书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国文教科书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话说天下大势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分久必合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合久必分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的《三国演义》。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1FDE034-1A40-4457-ACAD-88548B564E62}"/>
              </a:ext>
            </a:extLst>
          </p:cNvPr>
          <p:cNvSpPr/>
          <p:nvPr/>
        </p:nvSpPr>
        <p:spPr>
          <a:xfrm>
            <a:off x="4446216" y="25605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31396A2-A515-4833-AF3D-85F363B60643}"/>
              </a:ext>
            </a:extLst>
          </p:cNvPr>
          <p:cNvSpPr/>
          <p:nvPr/>
        </p:nvSpPr>
        <p:spPr>
          <a:xfrm>
            <a:off x="8759423" y="25605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而是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2911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274</Words>
  <Application>Microsoft Office PowerPoint</Application>
  <PresentationFormat>宽屏</PresentationFormat>
  <Paragraphs>74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Cambria Math</vt:lpstr>
      <vt:lpstr>方正大标宋_GBK</vt:lpstr>
      <vt:lpstr>微软雅黑</vt:lpstr>
      <vt:lpstr>NEU-XT</vt:lpstr>
      <vt:lpstr>Arial</vt:lpstr>
      <vt:lpstr>Wingdings</vt:lpstr>
      <vt:lpstr>方正黑体_GBK</vt:lpstr>
      <vt:lpstr>方正隶变_GBK</vt:lpstr>
      <vt:lpstr>NEU-HZ</vt:lpstr>
      <vt:lpstr>NEU-BZ</vt:lpstr>
      <vt:lpstr>方正书宋_GBK</vt:lpstr>
      <vt:lpstr>方正小标宋_GBK</vt:lpstr>
      <vt:lpstr>方正楷体_GBK</vt:lpstr>
      <vt:lpstr>Calibri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254</cp:revision>
  <dcterms:created xsi:type="dcterms:W3CDTF">2019-06-19T02:08:00Z</dcterms:created>
  <dcterms:modified xsi:type="dcterms:W3CDTF">2025-11-21T01:41:06Z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