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8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华文宋体" panose="02010600040101010101" pitchFamily="2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方正大标宋简体" panose="02000000000000000000" pitchFamily="2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38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太 阳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7D1B874-35F6-4619-A0D0-61656AF32AEA}"/>
              </a:ext>
            </a:extLst>
          </p:cNvPr>
          <p:cNvSpPr/>
          <p:nvPr/>
        </p:nvSpPr>
        <p:spPr>
          <a:xfrm>
            <a:off x="505460" y="861095"/>
            <a:ext cx="11006454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一、下列加点字的读音完全正确的一项是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抵抗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dī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预估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ɡū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养殖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zhí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木炭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tàn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关系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jì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摄影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shè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细菌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jùn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医疗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liáo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差不多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chā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水蒸气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zhēnɡ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鸟兽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shòu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传说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chuán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A4EA1A-E03F-4085-A6E2-7B49850C4899}"/>
              </a:ext>
            </a:extLst>
          </p:cNvPr>
          <p:cNvSpPr/>
          <p:nvPr/>
        </p:nvSpPr>
        <p:spPr>
          <a:xfrm>
            <a:off x="9007236" y="946407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B8C625-AB2C-4B6C-A7C4-1DFC43365D64}"/>
              </a:ext>
            </a:extLst>
          </p:cNvPr>
          <p:cNvSpPr txBox="1"/>
          <p:nvPr/>
        </p:nvSpPr>
        <p:spPr>
          <a:xfrm>
            <a:off x="4725405" y="35828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BA9F92-659A-454B-8467-4F7E65663C05}"/>
              </a:ext>
            </a:extLst>
          </p:cNvPr>
          <p:cNvSpPr txBox="1"/>
          <p:nvPr/>
        </p:nvSpPr>
        <p:spPr>
          <a:xfrm>
            <a:off x="4811670" y="20192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43A47B-A27C-44CB-BEBD-BD33E555AF13}"/>
              </a:ext>
            </a:extLst>
          </p:cNvPr>
          <p:cNvSpPr txBox="1"/>
          <p:nvPr/>
        </p:nvSpPr>
        <p:spPr>
          <a:xfrm>
            <a:off x="7943058" y="20192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265D042-6F3D-4DF5-9C8A-709C2A028A26}"/>
              </a:ext>
            </a:extLst>
          </p:cNvPr>
          <p:cNvSpPr txBox="1"/>
          <p:nvPr/>
        </p:nvSpPr>
        <p:spPr>
          <a:xfrm>
            <a:off x="1300720" y="27693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AE5013B-3B75-4B44-A44E-07712B01C6EA}"/>
              </a:ext>
            </a:extLst>
          </p:cNvPr>
          <p:cNvSpPr txBox="1"/>
          <p:nvPr/>
        </p:nvSpPr>
        <p:spPr>
          <a:xfrm>
            <a:off x="4725405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0DCA3B-A82B-4245-B7B4-5EBB5D19FAAB}"/>
              </a:ext>
            </a:extLst>
          </p:cNvPr>
          <p:cNvSpPr txBox="1"/>
          <p:nvPr/>
        </p:nvSpPr>
        <p:spPr>
          <a:xfrm>
            <a:off x="7511737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6C0293E-9C2B-4918-BB1B-9AF9572C4169}"/>
              </a:ext>
            </a:extLst>
          </p:cNvPr>
          <p:cNvSpPr txBox="1"/>
          <p:nvPr/>
        </p:nvSpPr>
        <p:spPr>
          <a:xfrm>
            <a:off x="1292094" y="35550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756FD9-D0DC-4116-9777-317259986847}"/>
              </a:ext>
            </a:extLst>
          </p:cNvPr>
          <p:cNvSpPr txBox="1"/>
          <p:nvPr/>
        </p:nvSpPr>
        <p:spPr>
          <a:xfrm>
            <a:off x="1041926" y="21716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F2AFF5-572A-489B-835D-7C6A36829BC6}"/>
              </a:ext>
            </a:extLst>
          </p:cNvPr>
          <p:cNvSpPr txBox="1"/>
          <p:nvPr/>
        </p:nvSpPr>
        <p:spPr>
          <a:xfrm>
            <a:off x="7449786" y="35828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17150C6-B7B4-439D-B9CE-77BD527829CF}"/>
              </a:ext>
            </a:extLst>
          </p:cNvPr>
          <p:cNvSpPr txBox="1"/>
          <p:nvPr/>
        </p:nvSpPr>
        <p:spPr>
          <a:xfrm>
            <a:off x="1292093" y="44030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CDFE7CA-789A-46C4-A8FE-C7AA677E5935}"/>
              </a:ext>
            </a:extLst>
          </p:cNvPr>
          <p:cNvSpPr txBox="1"/>
          <p:nvPr/>
        </p:nvSpPr>
        <p:spPr>
          <a:xfrm>
            <a:off x="4659269" y="43829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A39DF88-C28A-4EBF-8837-DE350793A6D8}"/>
              </a:ext>
            </a:extLst>
          </p:cNvPr>
          <p:cNvSpPr txBox="1"/>
          <p:nvPr/>
        </p:nvSpPr>
        <p:spPr>
          <a:xfrm>
            <a:off x="7449786" y="436018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5F44AA1-71E7-4E5E-8137-50197707BACC}"/>
              </a:ext>
            </a:extLst>
          </p:cNvPr>
          <p:cNvSpPr/>
          <p:nvPr/>
        </p:nvSpPr>
        <p:spPr>
          <a:xfrm>
            <a:off x="505459" y="946407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3E73629-A3F7-484F-91CC-E333470B3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09741"/>
            <a:ext cx="11347860" cy="233632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024FCC2-87BB-4299-89F5-A7422B9C9E8D}"/>
              </a:ext>
            </a:extLst>
          </p:cNvPr>
          <p:cNvSpPr/>
          <p:nvPr/>
        </p:nvSpPr>
        <p:spPr>
          <a:xfrm>
            <a:off x="734432" y="2222150"/>
            <a:ext cx="17155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摄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氏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度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C7FF702-78A9-42F0-AC06-3BA6211C5126}"/>
              </a:ext>
            </a:extLst>
          </p:cNvPr>
          <p:cNvSpPr/>
          <p:nvPr/>
        </p:nvSpPr>
        <p:spPr>
          <a:xfrm>
            <a:off x="3967010" y="2200590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繁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殖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497EBEA-5EB6-422D-BB7B-2D66E81F3624}"/>
              </a:ext>
            </a:extLst>
          </p:cNvPr>
          <p:cNvSpPr/>
          <p:nvPr/>
        </p:nvSpPr>
        <p:spPr>
          <a:xfrm>
            <a:off x="6560776" y="2162415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粮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食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8E576D-B43E-455F-AF82-A17CC1FAD94E}"/>
              </a:ext>
            </a:extLst>
          </p:cNvPr>
          <p:cNvSpPr/>
          <p:nvPr/>
        </p:nvSpPr>
        <p:spPr>
          <a:xfrm>
            <a:off x="9211870" y="2180402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煤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炭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288085F-21BC-4502-88EE-87895017DFB0}"/>
              </a:ext>
            </a:extLst>
          </p:cNvPr>
          <p:cNvSpPr/>
          <p:nvPr/>
        </p:nvSpPr>
        <p:spPr>
          <a:xfrm>
            <a:off x="759965" y="3379797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菌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7947316-F237-42B9-850C-8DBB519FB834}"/>
              </a:ext>
            </a:extLst>
          </p:cNvPr>
          <p:cNvSpPr/>
          <p:nvPr/>
        </p:nvSpPr>
        <p:spPr>
          <a:xfrm>
            <a:off x="3948902" y="3379797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治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疗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BC70206-57B6-4345-8386-CFEB7992295E}"/>
              </a:ext>
            </a:extLst>
          </p:cNvPr>
          <p:cNvSpPr/>
          <p:nvPr/>
        </p:nvSpPr>
        <p:spPr>
          <a:xfrm>
            <a:off x="6560776" y="3389935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地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区</a:t>
            </a: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6CE44E7-2D95-4BC0-974E-2B6B120C5FD5}"/>
              </a:ext>
            </a:extLst>
          </p:cNvPr>
          <p:cNvSpPr/>
          <p:nvPr/>
        </p:nvSpPr>
        <p:spPr>
          <a:xfrm>
            <a:off x="8592525" y="3375238"/>
            <a:ext cx="28712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寸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草 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生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3BFD1F1-0227-4C28-B545-0BE07847F6AC}"/>
              </a:ext>
            </a:extLst>
          </p:cNvPr>
          <p:cNvSpPr/>
          <p:nvPr/>
        </p:nvSpPr>
        <p:spPr>
          <a:xfrm>
            <a:off x="505459" y="966422"/>
            <a:ext cx="106916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56B82AF-FAE7-4141-80B2-2607932479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494" y="1726590"/>
            <a:ext cx="11162574" cy="130496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C70CE2C-8A5C-4E80-AD83-D14271BB2635}"/>
              </a:ext>
            </a:extLst>
          </p:cNvPr>
          <p:cNvSpPr/>
          <p:nvPr/>
        </p:nvSpPr>
        <p:spPr>
          <a:xfrm>
            <a:off x="1554763" y="176351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细菌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2BEEC3-553F-4534-A5E8-8C78A1D09E68}"/>
              </a:ext>
            </a:extLst>
          </p:cNvPr>
          <p:cNvSpPr/>
          <p:nvPr/>
        </p:nvSpPr>
        <p:spPr>
          <a:xfrm>
            <a:off x="1602597" y="243446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绿茵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6FB0CC0-1DEC-4935-B555-B97FA61A4300}"/>
              </a:ext>
            </a:extLst>
          </p:cNvPr>
          <p:cNvSpPr/>
          <p:nvPr/>
        </p:nvSpPr>
        <p:spPr>
          <a:xfrm>
            <a:off x="4470492" y="177069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治疗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6EA251C-1E72-4A15-B420-58AD5C2CF45F}"/>
              </a:ext>
            </a:extLst>
          </p:cNvPr>
          <p:cNvSpPr/>
          <p:nvPr/>
        </p:nvSpPr>
        <p:spPr>
          <a:xfrm>
            <a:off x="4470492" y="248300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辽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宁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EC8AF50-CC4B-491B-B0AD-38EB4D0D75DA}"/>
              </a:ext>
            </a:extLst>
          </p:cNvPr>
          <p:cNvSpPr/>
          <p:nvPr/>
        </p:nvSpPr>
        <p:spPr>
          <a:xfrm>
            <a:off x="7341079" y="176351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区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别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D4A41B9-34E9-440B-AD33-94E652F33DED}"/>
              </a:ext>
            </a:extLst>
          </p:cNvPr>
          <p:cNvSpPr/>
          <p:nvPr/>
        </p:nvSpPr>
        <p:spPr>
          <a:xfrm>
            <a:off x="7317762" y="243582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一匹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E7AC439-8540-4935-8CEA-62A88C6FC576}"/>
              </a:ext>
            </a:extLst>
          </p:cNvPr>
          <p:cNvSpPr/>
          <p:nvPr/>
        </p:nvSpPr>
        <p:spPr>
          <a:xfrm>
            <a:off x="10222306" y="176373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杀害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40A746F-A75D-448F-A7BF-35DDDB1635F4}"/>
              </a:ext>
            </a:extLst>
          </p:cNvPr>
          <p:cNvSpPr/>
          <p:nvPr/>
        </p:nvSpPr>
        <p:spPr>
          <a:xfrm>
            <a:off x="10222306" y="244950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希望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653B82F-CC48-48FF-849D-D1400BA44DB2}"/>
              </a:ext>
            </a:extLst>
          </p:cNvPr>
          <p:cNvSpPr/>
          <p:nvPr/>
        </p:nvSpPr>
        <p:spPr>
          <a:xfrm>
            <a:off x="586595" y="861093"/>
            <a:ext cx="10925319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四、读句子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这么远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箭哪能射得到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sz="34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这么远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箭射不到。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太阳虽然离我们很远很远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但是它和我们的关系非常密切。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用加点词造句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太阳虽然猛烈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但是它不能阻挡我们夺冠的决心。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A56048-B349-4135-916B-A498A7A8BE31}"/>
              </a:ext>
            </a:extLst>
          </p:cNvPr>
          <p:cNvSpPr txBox="1"/>
          <p:nvPr/>
        </p:nvSpPr>
        <p:spPr>
          <a:xfrm>
            <a:off x="1776741" y="3583030"/>
            <a:ext cx="14968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2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D1C312-B31A-46D7-96BC-784152B4E91A}"/>
              </a:ext>
            </a:extLst>
          </p:cNvPr>
          <p:cNvSpPr txBox="1"/>
          <p:nvPr/>
        </p:nvSpPr>
        <p:spPr>
          <a:xfrm>
            <a:off x="5777909" y="3583030"/>
            <a:ext cx="14968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2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653B82F-CC48-48FF-849D-D1400BA44DB2}"/>
              </a:ext>
            </a:extLst>
          </p:cNvPr>
          <p:cNvSpPr/>
          <p:nvPr/>
        </p:nvSpPr>
        <p:spPr>
          <a:xfrm>
            <a:off x="586595" y="861093"/>
            <a:ext cx="10925319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请你运用列数字的说明方法介绍一下首钢滑雪大跳台吧。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首钢滑雪大跳台位于北京市首钢老工业园区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它的赛道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。中国运动健儿谷爱凌和苏翊鸣在这里收获了冬奥双金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很多人盛赞这里是中国冬奥健儿的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福地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7610E51-E199-48F2-A128-BDE595820116}"/>
              </a:ext>
            </a:extLst>
          </p:cNvPr>
          <p:cNvSpPr/>
          <p:nvPr/>
        </p:nvSpPr>
        <p:spPr>
          <a:xfrm>
            <a:off x="1207904" y="2528858"/>
            <a:ext cx="39917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164</a:t>
            </a:r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最高点</a:t>
            </a:r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>
              <a:solidFill>
                <a:srgbClr val="E72582"/>
              </a:solidFill>
            </a:endParaRPr>
          </a:p>
        </p:txBody>
      </p:sp>
      <p:pic>
        <p:nvPicPr>
          <p:cNvPr id="8" name="image48.jpeg">
            <a:extLst>
              <a:ext uri="{FF2B5EF4-FFF2-40B4-BE49-F238E27FC236}">
                <a16:creationId xmlns:a16="http://schemas.microsoft.com/office/drawing/2014/main" id="{34406FE0-EE3A-4CE0-A4F7-C02D15AFC7A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048528" y="4115333"/>
            <a:ext cx="7467072" cy="25520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974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343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方正黑体_GBK</vt:lpstr>
      <vt:lpstr>微软雅黑</vt:lpstr>
      <vt:lpstr>方正大标宋简体</vt:lpstr>
      <vt:lpstr>方正书宋_GBK</vt:lpstr>
      <vt:lpstr>方正楷体_GBK</vt:lpstr>
      <vt:lpstr>方正大标宋_GBK</vt:lpstr>
      <vt:lpstr>Arial</vt:lpstr>
      <vt:lpstr>方正仿宋_GBK</vt:lpstr>
      <vt:lpstr>Wingdings</vt:lpstr>
      <vt:lpstr>NEU-XT</vt:lpstr>
      <vt:lpstr>NEU-HZ</vt:lpstr>
      <vt:lpstr>方正小标宋_GBK</vt:lpstr>
      <vt:lpstr>NEU-BZ</vt:lpstr>
      <vt:lpstr>方正隶变_GBK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258</cp:revision>
  <dcterms:created xsi:type="dcterms:W3CDTF">2019-06-19T02:08:00Z</dcterms:created>
  <dcterms:modified xsi:type="dcterms:W3CDTF">2025-11-20T09:17:42Z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