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3" r:id="rId4"/>
    <p:sldId id="540" r:id="rId5"/>
    <p:sldId id="541" r:id="rId6"/>
    <p:sldId id="542" r:id="rId7"/>
    <p:sldId id="520" r:id="rId8"/>
    <p:sldId id="498" r:id="rId9"/>
    <p:sldId id="539" r:id="rId10"/>
    <p:sldId id="544" r:id="rId11"/>
    <p:sldId id="545" r:id="rId12"/>
    <p:sldId id="546" r:id="rId13"/>
    <p:sldId id="547" r:id="rId14"/>
    <p:sldId id="548" r:id="rId15"/>
    <p:sldId id="549" r:id="rId16"/>
    <p:sldId id="555" r:id="rId17"/>
    <p:sldId id="556" r:id="rId18"/>
    <p:sldId id="557" r:id="rId19"/>
    <p:sldId id="550" r:id="rId20"/>
    <p:sldId id="551" r:id="rId21"/>
    <p:sldId id="552" r:id="rId22"/>
    <p:sldId id="427" r:id="rId23"/>
  </p:sldIdLst>
  <p:sldSz cx="12192000" cy="6858000"/>
  <p:notesSz cx="6858000" cy="9144000"/>
  <p:embeddedFontLst>
    <p:embeddedFont>
      <p:font typeface="方正小标宋_GBK" pitchFamily="65" charset="-122"/>
      <p:regular r:id="rId24"/>
    </p:embeddedFont>
    <p:embeddedFont>
      <p:font typeface="方正隶变_GBK" charset="-122"/>
      <p:regular r:id="rId25"/>
    </p:embeddedFont>
    <p:embeddedFont>
      <p:font typeface="华文宋体" pitchFamily="2" charset="-122"/>
      <p:regular r:id="rId26"/>
    </p:embeddedFont>
    <p:embeddedFont>
      <p:font typeface="方正仿宋_GBK" pitchFamily="65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黑体_GBK" pitchFamily="65" charset="-122"/>
      <p:regular r:id="rId32"/>
    </p:embeddedFont>
    <p:embeddedFont>
      <p:font typeface="方正书宋_GBK" pitchFamily="65" charset="-122"/>
      <p:regular r:id="rId33"/>
    </p:embeddedFont>
    <p:embeddedFont>
      <p:font typeface="方正楷体_GBK" pitchFamily="65" charset="-122"/>
      <p:regular r:id="rId34"/>
    </p:embeddedFont>
    <p:embeddedFont>
      <p:font typeface="NEU-XT" pitchFamily="18" charset="-122"/>
      <p:regular r:id="rId35"/>
    </p:embeddedFont>
    <p:embeddedFont>
      <p:font typeface="NEU-HZ" pitchFamily="2" charset="-122"/>
      <p:regular r:id="rId36"/>
      <p:italic r:id="rId37"/>
    </p:embeddedFont>
    <p:embeddedFont>
      <p:font typeface="方正大标宋_GBK" charset="-122"/>
      <p:regular r:id="rId38"/>
    </p:embeddedFont>
    <p:embeddedFont>
      <p:font typeface="方正大标宋简体" charset="-122"/>
      <p:regular r:id="rId39"/>
    </p:embeddedFont>
    <p:embeddedFont>
      <p:font typeface="微软雅黑" pitchFamily="34" charset="-122"/>
      <p:regular r:id="rId40"/>
      <p:bold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5.png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6.png"/><Relationship Id="rId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" Target="slide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4.png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第三单元综合训练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6154"/>
            <a:ext cx="10902315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从下面的故事情节中任选一个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把它描述得更具体、生动。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仙女们商量偷下凡间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牛郎织女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鹊桥相会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龙王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带海力布到宝库选珍宝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52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4607"/>
            <a:ext cx="10744200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[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]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仙女们商量偷下凡间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姐妹们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我们每天在天上织彩锦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一点儿自由也没有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听说人间有好多新鲜玩意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我们为什么不偷偷下去瞧一瞧呢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织女说道。话音刚落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另一个仙女附和道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我也听说了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凡间可有意思了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过两天就是王母娘娘的寿诞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到时候大家都忙着去贺寿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没人注意我们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我们可以趁机到人间去看看。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其他仙女纷纷赞同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决定趁王母娘娘喝醉酒之后到人间玩耍。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52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673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讲故事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颂经典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白蛇传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清明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西湖岸边花红柳绿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断桥上面游人如织。突然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从西湖底悄悄升上来两个如花似玉的姑娘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原来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她们是两条修炼成了人形的蛇精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但她们并无害人之心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只因羡慕世间的多彩人生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才一个化名白素贞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一个化名小青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来到西湖边游玩。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72515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突然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下起了倾盆大雨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白素贞和小青被淋得无处藏身。看到湖边有一条船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便请求上船躲避。此船正好是书生许仙雇下的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白素贞和许仙相互产生了爱慕之情。不久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经小青牵线做媒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白素贞和许仙结为夫妻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并开了一间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保和堂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药店。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41079"/>
            <a:ext cx="107727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由于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白素贞治好了很多疑难杂症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而且给穷人看病分文不收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所以药店的生意越来越红火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人们将白素贞亲切地称为白娘子。可是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保和堂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的兴隆却惹恼了金山寺的法海和尚。因为人们的病都被白娘子治好了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到金山寺烧香的人就少多了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香火就不旺了。这天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他又来到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保和堂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定睛一瞧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原来这白娘子是条白蛇变的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41079"/>
            <a:ext cx="107823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法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海虽有点儿小法术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但他的心术却不正。看出了白娘子的身份后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法海偷偷把许仙叫到寺中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对他说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你娘子是蛇精变的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你快点和她分开吧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她会吃掉你的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许仙听了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十分气愤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不打算离开白娘子。法海见许仙不上他的当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便把许仙关在了寺里。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白娘子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得知消息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赶紧来到金山寺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请法海放回许仙。法海见了白娘子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说道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大胆妖蛇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我劝你还是快点离开人间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否则别怪我不客气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白娘子见法海不肯放人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只得拔下头上的金钗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迎风一摇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掀起滔滔大浪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向金山寺直逼过去。法海眼见水漫金山寺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连忙脱下袈裟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变成一道长堤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拦在寺门外。白娘子有孕在身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实在斗不过法海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法海将白娘子收进金钵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镇在了雷峰塔下。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后来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小青经过多年的修炼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终于来到金山寺战胜了法海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并将雷峰塔烧了个精光。小青烧毁了塔之后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砸碎了金钵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救出了白娘子。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1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304"/>
            <a:ext cx="110064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复述故事首先要了解故事的内容。请你给下面的连环画排序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并配上文字。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456979"/>
            <a:ext cx="8358584" cy="425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249701" y="4620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0973" y="5255900"/>
            <a:ext cx="4209807" cy="13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保和堂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白娘子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、</a:t>
            </a:r>
            <a:endParaRPr lang="en-US" altLang="zh-CN" sz="3400" b="1" dirty="0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许仙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行医救人。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9351" y="46173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37237" y="5251824"/>
            <a:ext cx="3236784" cy="13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白娘子请求法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</a:t>
            </a:r>
            <a:endParaRPr lang="en-US" altLang="zh-CN" sz="3400" b="1" dirty="0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放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了许仙。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1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938986"/>
            <a:ext cx="9324975" cy="548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6401" y="37967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592" y="4615934"/>
            <a:ext cx="3672800" cy="1575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法海告知许仙白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娘</a:t>
            </a:r>
            <a:endParaRPr lang="en-US" altLang="zh-CN" sz="3400" b="1" dirty="0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子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的身份。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1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59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创造性地复述故事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可以适当加入合理的情节。在复述第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自然段的时候可以添加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情节。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471" y="1569725"/>
            <a:ext cx="102177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白娘子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依靠神奇的法术救治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病人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7" y="838063"/>
            <a:ext cx="10751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五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年级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班正在举行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讲民间故事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传文化经典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的活动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请你也来参加吧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发布招募令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根据读音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补全下面的民间故事招募令。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民间故事中有许多形象鲜明的人物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海力布不顾小白蛇的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dīng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zhǔ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jiāo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地将大山即将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bēng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的消息告诉了乡亲们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壮烈牺牲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牛郎在老牛的帮助下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和织女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jié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hūn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怎奈最后被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无情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8285" y="41142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叮嘱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0137" y="41142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焦急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9354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崩塌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55564" y="56415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结婚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81087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请你以白娘子的妹妹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小青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的口吻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创造性地复述文中画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部分的内容。</a:t>
            </a:r>
          </a:p>
        </p:txBody>
      </p:sp>
      <p:sp>
        <p:nvSpPr>
          <p:cNvPr id="6" name="矩形 5"/>
          <p:cNvSpPr/>
          <p:nvPr/>
        </p:nvSpPr>
        <p:spPr>
          <a:xfrm>
            <a:off x="737789" y="2457685"/>
            <a:ext cx="105017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为了救出姐姐白娘子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我回到西湖底下刻苦修炼。几年后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我再次来到人间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来到金山寺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用我学到的震海法战胜了法海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将雷峰塔烧了个精光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砸碎了金钵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救出了我的姐姐白娘子。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591800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小试牛刀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习作平台。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从本单元学过的课文中选择一篇进行缩写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不超过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200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字。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另纸写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0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7" y="838063"/>
            <a:ext cx="1075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令人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bēi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tòng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孟姜女万里寻夫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得知噩耗哭得震天动地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列那狐利用计谋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镇定地从商贩那里偷来了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liè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带给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qī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和孩子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亲爱的同学们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民间故事是人民智慧的结晶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快来参加活动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做民间故事传承人吧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2295" y="9684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悲痛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9803" y="25385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猎物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8102" y="25670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妻子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317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6792"/>
            <a:ext cx="108867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研读音义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下列每小题词语中都有一个加点字的读音是错误的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崩塌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依偎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执拗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niù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酬谢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cóu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衰老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shuāi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dǎi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落在后面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luò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哥嫂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sǎo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9508" y="41565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63554" y="56994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28260" y="35822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83331" y="35990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44887" y="43699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8714" y="43783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76874" y="51753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31893" y="51251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1881" y="59568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16886" y="59296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69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2678"/>
            <a:ext cx="108525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下列句子中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加点的成语或俗语运用不正确的一项是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pc="-15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spc="-15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pc="-15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我就直言不讳了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你这么做是不会有好结果的。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他想害别人反倒害了自己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真是搬起石头砸自己的脚。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老师对打架的同学说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你们都有错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一个巴掌拍不响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一个人能打得起来吗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他帮了你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你却伤害他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真是知恩图报。</a:t>
            </a:r>
          </a:p>
        </p:txBody>
      </p:sp>
      <p:sp>
        <p:nvSpPr>
          <p:cNvPr id="6" name="矩形 5"/>
          <p:cNvSpPr/>
          <p:nvPr/>
        </p:nvSpPr>
        <p:spPr>
          <a:xfrm>
            <a:off x="10389916" y="10443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853966" y="205137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677635" y="281344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397378" y="281344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967190" y="5130129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432644" y="357816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9169165" y="358655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49159" y="28218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69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7115"/>
            <a:ext cx="105505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下列古诗中没有出现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牛郎织女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林杰的《乞巧》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杜牧的《秋夕》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李白的《静夜思》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刘禹锡的《浪淘沙》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7464" y="10103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69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8973"/>
            <a:ext cx="87879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语言润色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再选词填空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填字母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9" y="1544194"/>
            <a:ext cx="9836151" cy="518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567558" y="1899580"/>
            <a:ext cx="3109592" cy="22371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567558" y="1899580"/>
            <a:ext cx="3109592" cy="11185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207954" y="4223680"/>
            <a:ext cx="2469196" cy="11293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094287" y="5353050"/>
            <a:ext cx="2582863" cy="10763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567558" y="3124200"/>
            <a:ext cx="3014342" cy="33051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4" y="861094"/>
            <a:ext cx="106965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我们不管取得了多好的成绩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永远记得老师对我们的培养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青年人应当敢于创新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敢于实践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而不应当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地指出了我们思想上存在的问题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对我们的帮助很大。</a:t>
            </a:r>
          </a:p>
        </p:txBody>
      </p:sp>
      <p:sp>
        <p:nvSpPr>
          <p:cNvPr id="8" name="矩形 7"/>
          <p:cNvSpPr/>
          <p:nvPr/>
        </p:nvSpPr>
        <p:spPr>
          <a:xfrm>
            <a:off x="7792170" y="998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35195" y="2561559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6090" y="3313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6013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小小传讲人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按要求完成句子练习。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他们俩手拉着手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穿过树林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翻过山头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回到草房。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照样子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用连续的动词写句子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825" y="3959195"/>
            <a:ext cx="10626090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老大爷艰难地直起腰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挑起担子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一步一步向山腰上走去。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770345" y="251455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160995" y="251455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970587" y="2524041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818595" y="2524083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1126</Words>
  <Application>Microsoft Office PowerPoint</Application>
  <PresentationFormat>自定义</PresentationFormat>
  <Paragraphs>136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方正小标宋_GBK</vt:lpstr>
      <vt:lpstr>方正隶变_GBK</vt:lpstr>
      <vt:lpstr>华文宋体</vt:lpstr>
      <vt:lpstr>方正仿宋_GBK</vt:lpstr>
      <vt:lpstr>NEU-BZ</vt:lpstr>
      <vt:lpstr>汉仪雅酷黑 95W</vt:lpstr>
      <vt:lpstr>方正黑体_GBK</vt:lpstr>
      <vt:lpstr>Wingdings</vt:lpstr>
      <vt:lpstr>方正书宋_GBK</vt:lpstr>
      <vt:lpstr>Times New Roman</vt:lpstr>
      <vt:lpstr>方正楷体_GBK</vt:lpstr>
      <vt:lpstr>NEU-XT</vt:lpstr>
      <vt:lpstr>NEU-HZ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249</cp:revision>
  <dcterms:created xsi:type="dcterms:W3CDTF">2019-06-19T02:08:00Z</dcterms:created>
  <dcterms:modified xsi:type="dcterms:W3CDTF">2025-09-07T02:30:19Z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