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8" r:id="rId6"/>
    <p:sldId id="514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00000000000000000" pitchFamily="2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49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语文园地六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E8058E6-5DA8-45FD-AD96-7373B49AE042}"/>
              </a:ext>
            </a:extLst>
          </p:cNvPr>
          <p:cNvSpPr/>
          <p:nvPr/>
        </p:nvSpPr>
        <p:spPr>
          <a:xfrm>
            <a:off x="505460" y="946408"/>
            <a:ext cx="1100645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962C47-664A-49FC-AC60-AB6A016D1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43483"/>
            <a:ext cx="11006454" cy="239022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E4BF1DC-AD56-4ADD-A068-DF949333E99C}"/>
              </a:ext>
            </a:extLst>
          </p:cNvPr>
          <p:cNvSpPr/>
          <p:nvPr/>
        </p:nvSpPr>
        <p:spPr>
          <a:xfrm>
            <a:off x="837605" y="2454095"/>
            <a:ext cx="115127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压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抑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39CC106-96E7-44FE-BEB9-0BC76DAFBA31}"/>
              </a:ext>
            </a:extLst>
          </p:cNvPr>
          <p:cNvSpPr/>
          <p:nvPr/>
        </p:nvSpPr>
        <p:spPr>
          <a:xfrm>
            <a:off x="3028714" y="2454095"/>
            <a:ext cx="124585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竟</a:t>
            </a:r>
            <a:r>
              <a:rPr lang="en-US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然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161F42D-7BD1-423C-96D6-77A4A90E83D8}"/>
              </a:ext>
            </a:extLst>
          </p:cNvPr>
          <p:cNvSpPr/>
          <p:nvPr/>
        </p:nvSpPr>
        <p:spPr>
          <a:xfrm>
            <a:off x="5314400" y="2470150"/>
            <a:ext cx="115127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辞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别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122528E-0A85-4D2C-944C-89CAF7D98E09}"/>
              </a:ext>
            </a:extLst>
          </p:cNvPr>
          <p:cNvSpPr/>
          <p:nvPr/>
        </p:nvSpPr>
        <p:spPr>
          <a:xfrm>
            <a:off x="7600086" y="2470150"/>
            <a:ext cx="115127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忍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6CD8518-CC0C-4170-84E8-1541B2D22C0A}"/>
              </a:ext>
            </a:extLst>
          </p:cNvPr>
          <p:cNvSpPr/>
          <p:nvPr/>
        </p:nvSpPr>
        <p:spPr>
          <a:xfrm>
            <a:off x="9885772" y="2422967"/>
            <a:ext cx="126829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酸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奶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9F09ABA-62E9-4E34-8439-FCA7156AF153}"/>
              </a:ext>
            </a:extLst>
          </p:cNvPr>
          <p:cNvSpPr/>
          <p:nvPr/>
        </p:nvSpPr>
        <p:spPr>
          <a:xfrm>
            <a:off x="710457" y="3664871"/>
            <a:ext cx="126829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权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E1BF8DA-FA16-4C32-B400-BC8FA3899A53}"/>
              </a:ext>
            </a:extLst>
          </p:cNvPr>
          <p:cNvSpPr/>
          <p:nvPr/>
        </p:nvSpPr>
        <p:spPr>
          <a:xfrm>
            <a:off x="3028714" y="3683283"/>
            <a:ext cx="126829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疼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B011F87-EF4E-4D99-96B2-DE64D60D09C7}"/>
              </a:ext>
            </a:extLst>
          </p:cNvPr>
          <p:cNvSpPr/>
          <p:nvPr/>
        </p:nvSpPr>
        <p:spPr>
          <a:xfrm>
            <a:off x="5366473" y="3664871"/>
            <a:ext cx="115127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酷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暑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2C2BB30-70A7-4844-ADEA-B02BA40469C5}"/>
              </a:ext>
            </a:extLst>
          </p:cNvPr>
          <p:cNvSpPr/>
          <p:nvPr/>
        </p:nvSpPr>
        <p:spPr>
          <a:xfrm>
            <a:off x="7555778" y="3658415"/>
            <a:ext cx="126829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陪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伴</a:t>
            </a: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8F957F8-B2CA-47EC-86B9-B1F8BC1E20B9}"/>
              </a:ext>
            </a:extLst>
          </p:cNvPr>
          <p:cNvSpPr/>
          <p:nvPr/>
        </p:nvSpPr>
        <p:spPr>
          <a:xfrm>
            <a:off x="9814979" y="3633546"/>
            <a:ext cx="126829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枕</a:t>
            </a:r>
            <a:r>
              <a:rPr lang="en-US" altLang="zh-CN" sz="33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C8D66C-FBBC-407E-B1F4-9509D7AAE4DE}"/>
              </a:ext>
            </a:extLst>
          </p:cNvPr>
          <p:cNvSpPr/>
          <p:nvPr/>
        </p:nvSpPr>
        <p:spPr>
          <a:xfrm>
            <a:off x="505460" y="861095"/>
            <a:ext cx="67817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\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划去括号里错误的字。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FC6A780-F96C-4885-A753-510B1B208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46653"/>
            <a:ext cx="10777891" cy="141214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E431A2D-7C80-4F0A-AE43-7AD5A0C4C9FD}"/>
              </a:ext>
            </a:extLst>
          </p:cNvPr>
          <p:cNvCxnSpPr>
            <a:cxnSpLocks/>
          </p:cNvCxnSpPr>
          <p:nvPr/>
        </p:nvCxnSpPr>
        <p:spPr>
          <a:xfrm>
            <a:off x="1532733" y="1837453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0A068E1-C92D-4E80-8A53-E3BF38571498}"/>
              </a:ext>
            </a:extLst>
          </p:cNvPr>
          <p:cNvCxnSpPr>
            <a:cxnSpLocks/>
          </p:cNvCxnSpPr>
          <p:nvPr/>
        </p:nvCxnSpPr>
        <p:spPr>
          <a:xfrm>
            <a:off x="4402454" y="1839042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9048C76-4D9A-4627-B43C-162441E2E060}"/>
              </a:ext>
            </a:extLst>
          </p:cNvPr>
          <p:cNvCxnSpPr>
            <a:cxnSpLocks/>
          </p:cNvCxnSpPr>
          <p:nvPr/>
        </p:nvCxnSpPr>
        <p:spPr>
          <a:xfrm>
            <a:off x="6408042" y="1842727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3B6FE80-186F-41FE-B78D-650613FF6FC5}"/>
              </a:ext>
            </a:extLst>
          </p:cNvPr>
          <p:cNvCxnSpPr>
            <a:cxnSpLocks/>
          </p:cNvCxnSpPr>
          <p:nvPr/>
        </p:nvCxnSpPr>
        <p:spPr>
          <a:xfrm>
            <a:off x="10070009" y="1834100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0F9FBBA-940C-455B-B879-F271BF3AB1A3}"/>
              </a:ext>
            </a:extLst>
          </p:cNvPr>
          <p:cNvCxnSpPr>
            <a:cxnSpLocks/>
          </p:cNvCxnSpPr>
          <p:nvPr/>
        </p:nvCxnSpPr>
        <p:spPr>
          <a:xfrm>
            <a:off x="1532733" y="2557594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AAF465A-892D-4FC7-BE07-594ED88B808C}"/>
              </a:ext>
            </a:extLst>
          </p:cNvPr>
          <p:cNvCxnSpPr>
            <a:cxnSpLocks/>
          </p:cNvCxnSpPr>
          <p:nvPr/>
        </p:nvCxnSpPr>
        <p:spPr>
          <a:xfrm>
            <a:off x="4021329" y="2588747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989DAD3-0F1B-4473-B66D-C4002A56440E}"/>
              </a:ext>
            </a:extLst>
          </p:cNvPr>
          <p:cNvCxnSpPr>
            <a:cxnSpLocks/>
          </p:cNvCxnSpPr>
          <p:nvPr/>
        </p:nvCxnSpPr>
        <p:spPr>
          <a:xfrm>
            <a:off x="7287191" y="2588747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B16114C-F3BD-434D-9A65-67D049F30634}"/>
              </a:ext>
            </a:extLst>
          </p:cNvPr>
          <p:cNvCxnSpPr>
            <a:cxnSpLocks/>
          </p:cNvCxnSpPr>
          <p:nvPr/>
        </p:nvCxnSpPr>
        <p:spPr>
          <a:xfrm>
            <a:off x="9724952" y="2588747"/>
            <a:ext cx="450136" cy="450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1F8CF5-013E-494E-B2EB-C97EB6220284}"/>
              </a:ext>
            </a:extLst>
          </p:cNvPr>
          <p:cNvSpPr/>
          <p:nvPr/>
        </p:nvSpPr>
        <p:spPr>
          <a:xfrm>
            <a:off x="505459" y="946407"/>
            <a:ext cx="11105695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三、下面课文结尾的特点属于哪种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照应题目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点明主题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寓情于事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含蓄蕴藉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照应题目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再次强调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深化主题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照应开头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言有尽而意无穷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就这样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我有了第一本长篇小说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于是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我又想起了在故乡童年时代的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摇花乐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还有那摇落的阵阵桂花雨。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1CC745-AEBE-4550-9FEE-266FFA71B19D}"/>
              </a:ext>
            </a:extLst>
          </p:cNvPr>
          <p:cNvSpPr/>
          <p:nvPr/>
        </p:nvSpPr>
        <p:spPr>
          <a:xfrm>
            <a:off x="8101463" y="4294417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E5001A-8C9F-406E-B924-00EF628C19CA}"/>
              </a:ext>
            </a:extLst>
          </p:cNvPr>
          <p:cNvSpPr/>
          <p:nvPr/>
        </p:nvSpPr>
        <p:spPr>
          <a:xfrm>
            <a:off x="4305840" y="5851596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1F8CF5-013E-494E-B2EB-C97EB6220284}"/>
              </a:ext>
            </a:extLst>
          </p:cNvPr>
          <p:cNvSpPr/>
          <p:nvPr/>
        </p:nvSpPr>
        <p:spPr>
          <a:xfrm>
            <a:off x="505459" y="946407"/>
            <a:ext cx="1110569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照应题目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点明主题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寓情于事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含蓄蕴藉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照应题目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再次强调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深化主题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照应开头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言有尽而意无穷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我从心底里知道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精彩极了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也好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糟糕透了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也好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这两个极端的断言有一个共同的出发点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那就是爱。在爱的鼓舞下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我努力地向前驶去。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6D4DAB-4352-4E0D-9D91-3520FAF44BFF}"/>
              </a:ext>
            </a:extLst>
          </p:cNvPr>
          <p:cNvSpPr/>
          <p:nvPr/>
        </p:nvSpPr>
        <p:spPr>
          <a:xfrm>
            <a:off x="6681501" y="5066766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648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74B3807-7863-4872-A4A8-06A22BAB9DE6}"/>
              </a:ext>
            </a:extLst>
          </p:cNvPr>
          <p:cNvSpPr/>
          <p:nvPr/>
        </p:nvSpPr>
        <p:spPr>
          <a:xfrm>
            <a:off x="612474" y="946408"/>
            <a:ext cx="1110219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四、把句子补充完整。</a:t>
            </a:r>
            <a:endParaRPr lang="zh-CN" altLang="zh-CN" sz="32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《尚书》中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克勤于邦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的大意是能辛勤地为国效力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能节俭持家。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从节俭到奢侈容易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从奢侈到节俭却很困难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正如司马光所说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由奢入俭难。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看到浪费粮食的现象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你会用朱用纯的这句话来进行劝告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一粥一饭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当思来处不易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370B7F8-280F-4688-8296-BE17C4E8E337}"/>
              </a:ext>
            </a:extLst>
          </p:cNvPr>
          <p:cNvSpPr/>
          <p:nvPr/>
        </p:nvSpPr>
        <p:spPr>
          <a:xfrm>
            <a:off x="5027654" y="178748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克俭于家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A940A2E-C7E4-411C-97DC-D9036615A369}"/>
              </a:ext>
            </a:extLst>
          </p:cNvPr>
          <p:cNvSpPr/>
          <p:nvPr/>
        </p:nvSpPr>
        <p:spPr>
          <a:xfrm>
            <a:off x="1742840" y="395612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由俭入奢易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F0C36A-E754-40BE-8656-B0075DC31DCB}"/>
              </a:ext>
            </a:extLst>
          </p:cNvPr>
          <p:cNvSpPr/>
          <p:nvPr/>
        </p:nvSpPr>
        <p:spPr>
          <a:xfrm>
            <a:off x="4803367" y="543214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半丝半缕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5A3CCA8-F0EB-4978-B9BD-8C5CD54CD614}"/>
              </a:ext>
            </a:extLst>
          </p:cNvPr>
          <p:cNvSpPr/>
          <p:nvPr/>
        </p:nvSpPr>
        <p:spPr>
          <a:xfrm>
            <a:off x="7367466" y="543214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恒念物力维艰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397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方正黑体_GBK</vt:lpstr>
      <vt:lpstr>微软雅黑</vt:lpstr>
      <vt:lpstr>方正大标宋简体</vt:lpstr>
      <vt:lpstr>方正楷体_GBK</vt:lpstr>
      <vt:lpstr>方正书宋_GBK</vt:lpstr>
      <vt:lpstr>方正大标宋_GBK</vt:lpstr>
      <vt:lpstr>Arial</vt:lpstr>
      <vt:lpstr>Wingdings</vt:lpstr>
      <vt:lpstr>NEU-XT</vt:lpstr>
      <vt:lpstr>NEU-HZ</vt:lpstr>
      <vt:lpstr>方正小标宋_GBK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2025-11-20T11:42:09Z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