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3" r:id="rId5"/>
    <p:sldId id="514" r:id="rId6"/>
    <p:sldId id="427" r:id="rId7"/>
  </p:sldIdLst>
  <p:sldSz cx="12192000" cy="6858000"/>
  <p:notesSz cx="6858000" cy="9144000"/>
  <p:embeddedFontLst>
    <p:embeddedFont>
      <p:font typeface="NEU-BZ" panose="02010600010101010101" pitchFamily="2" charset="-122"/>
      <p:regular r:id="rId8"/>
      <p:bold r:id="rId9"/>
      <p:italic r:id="rId10"/>
      <p:boldItalic r:id="rId11"/>
    </p:embeddedFont>
    <p:embeddedFont>
      <p:font typeface="NEU-HZ" panose="02010600010101010101" pitchFamily="2" charset="-122"/>
      <p:regular r:id="rId12"/>
      <p:italic r:id="rId13"/>
    </p:embeddedFont>
    <p:embeddedFont>
      <p:font typeface="NEU-XT" panose="02020503000000020003" pitchFamily="18" charset="-122"/>
      <p:regular r:id="rId14"/>
    </p:embeddedFont>
    <p:embeddedFont>
      <p:font typeface="方正仿宋_GBK" panose="03000509000000000000" pitchFamily="65" charset="-122"/>
      <p:regular r:id="rId15"/>
    </p:embeddedFont>
    <p:embeddedFont>
      <p:font typeface="方正黑体_GBK" panose="03000509000000000000" pitchFamily="65" charset="-122"/>
      <p:regular r:id="rId16"/>
    </p:embeddedFont>
    <p:embeddedFont>
      <p:font typeface="方正楷体_GBK" panose="03000509000000000000" pitchFamily="65" charset="-122"/>
      <p:regular r:id="rId17"/>
    </p:embeddedFont>
    <p:embeddedFont>
      <p:font typeface="方正书宋_GBK" panose="03000509000000000000" pitchFamily="65" charset="-122"/>
      <p:regular r:id="rId18"/>
    </p:embeddedFont>
    <p:embeddedFont>
      <p:font typeface="方正大标宋_GBK" panose="03000509000000000000" pitchFamily="65" charset="-122"/>
      <p:regular r:id="rId19"/>
    </p:embeddedFont>
    <p:embeddedFont>
      <p:font typeface="方正大标宋简体" panose="02000000000000000000" pitchFamily="2" charset="-122"/>
      <p:regular r:id="rId20"/>
    </p:embeddedFont>
    <p:embeddedFont>
      <p:font typeface="方正隶变_GBK" panose="03000509000000000000" pitchFamily="65" charset="-122"/>
      <p:regular r:id="rId21"/>
    </p:embeddedFont>
    <p:embeddedFont>
      <p:font typeface="方正小标宋_GBK" panose="03000509000000000000" pitchFamily="65" charset="-122"/>
      <p:regular r:id="rId22"/>
    </p:embeddedFont>
    <p:embeddedFont>
      <p:font typeface="微软雅黑" panose="020B0503020204020204" pitchFamily="34" charset="-122"/>
      <p:regular r:id="rId23"/>
      <p:bold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2025/11/20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41 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松 鼠 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二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b="1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FFF2D5A-68AA-48BA-842E-6FF005C7C3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879" y="1584334"/>
            <a:ext cx="11378241" cy="2548252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AACAB973-7335-4F1D-847F-6E8119F10053}"/>
              </a:ext>
            </a:extLst>
          </p:cNvPr>
          <p:cNvSpPr/>
          <p:nvPr/>
        </p:nvSpPr>
        <p:spPr>
          <a:xfrm>
            <a:off x="406879" y="922539"/>
            <a:ext cx="42290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40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3529F85-6C38-45B9-B13A-C77426775C03}"/>
              </a:ext>
            </a:extLst>
          </p:cNvPr>
          <p:cNvSpPr/>
          <p:nvPr/>
        </p:nvSpPr>
        <p:spPr>
          <a:xfrm>
            <a:off x="659508" y="2117637"/>
            <a:ext cx="14253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松</a:t>
            </a:r>
            <a:r>
              <a:rPr lang="en-US" altLang="zh-CN" sz="3400" b="1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鼠</a:t>
            </a:r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5EF8272-6C3C-4D6A-A077-75058400F82E}"/>
              </a:ext>
            </a:extLst>
          </p:cNvPr>
          <p:cNvSpPr/>
          <p:nvPr/>
        </p:nvSpPr>
        <p:spPr>
          <a:xfrm>
            <a:off x="2992226" y="2117637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清</a:t>
            </a:r>
            <a:r>
              <a:rPr lang="en-US" altLang="zh-CN" sz="3400" b="1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秀</a:t>
            </a:r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9972F79-2B04-476D-BD97-D75D03BF3D28}"/>
              </a:ext>
            </a:extLst>
          </p:cNvPr>
          <p:cNvSpPr/>
          <p:nvPr/>
        </p:nvSpPr>
        <p:spPr>
          <a:xfrm>
            <a:off x="5347236" y="2117636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玲</a:t>
            </a:r>
            <a:r>
              <a:rPr lang="en-US" altLang="zh-CN" sz="3400" b="1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珑</a:t>
            </a:r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79204B0-3534-43BA-B6F4-AEE6019ED90A}"/>
              </a:ext>
            </a:extLst>
          </p:cNvPr>
          <p:cNvSpPr/>
          <p:nvPr/>
        </p:nvSpPr>
        <p:spPr>
          <a:xfrm>
            <a:off x="7702246" y="2117635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歇</a:t>
            </a:r>
            <a:r>
              <a:rPr lang="en-US" altLang="zh-CN" sz="3400" b="1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凉</a:t>
            </a:r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E82FEE4-DA79-470B-A878-7EBF4577CE63}"/>
              </a:ext>
            </a:extLst>
          </p:cNvPr>
          <p:cNvSpPr/>
          <p:nvPr/>
        </p:nvSpPr>
        <p:spPr>
          <a:xfrm>
            <a:off x="10034966" y="2117634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鸟</a:t>
            </a:r>
            <a:r>
              <a:rPr lang="en-US" altLang="zh-CN" sz="3400" b="1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窝</a:t>
            </a:r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977933E-F097-415D-B7FE-442AD0D1AEC5}"/>
              </a:ext>
            </a:extLst>
          </p:cNvPr>
          <p:cNvSpPr/>
          <p:nvPr/>
        </p:nvSpPr>
        <p:spPr>
          <a:xfrm>
            <a:off x="733946" y="3429000"/>
            <a:ext cx="149752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拾</a:t>
            </a:r>
            <a:r>
              <a:rPr lang="en-US" altLang="zh-CN" sz="3400" b="1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取</a:t>
            </a:r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34B964C-8E6F-4CC1-A782-E291A889821C}"/>
              </a:ext>
            </a:extLst>
          </p:cNvPr>
          <p:cNvSpPr/>
          <p:nvPr/>
        </p:nvSpPr>
        <p:spPr>
          <a:xfrm>
            <a:off x="3095743" y="3377243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光</a:t>
            </a:r>
            <a:r>
              <a:rPr lang="zh-CN" altLang="zh-CN" sz="3400" b="1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滑</a:t>
            </a:r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857FA30-C746-4778-9ADF-9BA6D9F98C49}"/>
              </a:ext>
            </a:extLst>
          </p:cNvPr>
          <p:cNvSpPr/>
          <p:nvPr/>
        </p:nvSpPr>
        <p:spPr>
          <a:xfrm>
            <a:off x="5510770" y="3377243"/>
            <a:ext cx="14253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狭</a:t>
            </a:r>
            <a:r>
              <a:rPr lang="en-US" altLang="zh-CN" sz="3400" b="1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窄</a:t>
            </a:r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DCAA33CA-EBAA-4505-A7B4-7A813CDAF48D}"/>
              </a:ext>
            </a:extLst>
          </p:cNvPr>
          <p:cNvSpPr/>
          <p:nvPr/>
        </p:nvSpPr>
        <p:spPr>
          <a:xfrm>
            <a:off x="7978294" y="3377243"/>
            <a:ext cx="14253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勉</a:t>
            </a:r>
            <a:r>
              <a:rPr lang="en-US" altLang="zh-CN" sz="3400" b="1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强</a:t>
            </a:r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CCB4BEAE-9119-4925-BAD2-80FDE076D6EC}"/>
              </a:ext>
            </a:extLst>
          </p:cNvPr>
          <p:cNvSpPr/>
          <p:nvPr/>
        </p:nvSpPr>
        <p:spPr>
          <a:xfrm>
            <a:off x="10329387" y="3377242"/>
            <a:ext cx="11817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梳</a:t>
            </a:r>
            <a:r>
              <a:rPr lang="en-US" altLang="zh-CN" sz="3400" b="1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理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961734D-254B-47B7-96CF-7A44746F76E9}"/>
              </a:ext>
            </a:extLst>
          </p:cNvPr>
          <p:cNvSpPr/>
          <p:nvPr/>
        </p:nvSpPr>
        <p:spPr>
          <a:xfrm>
            <a:off x="505460" y="946407"/>
            <a:ext cx="9708216" cy="3951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二、根据课文内容填写动词</a:t>
            </a:r>
            <a:r>
              <a:rPr lang="en-US" altLang="zh-CN" sz="340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回顾松鼠搭窝的过程。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它们搭窝的时候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先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些小木片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错杂着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在一起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再用一些干苔藓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起来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然后把苔鲜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),(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使那建筑物足够宽敞、足够坚实。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60AADF0-683F-4528-BCF2-FFB41913DF0E}"/>
              </a:ext>
            </a:extLst>
          </p:cNvPr>
          <p:cNvSpPr/>
          <p:nvPr/>
        </p:nvSpPr>
        <p:spPr>
          <a:xfrm>
            <a:off x="5698345" y="186176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6B84DEB-7764-4781-8B18-C766BF7F47C8}"/>
              </a:ext>
            </a:extLst>
          </p:cNvPr>
          <p:cNvSpPr/>
          <p:nvPr/>
        </p:nvSpPr>
        <p:spPr>
          <a:xfrm>
            <a:off x="1199188" y="261417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放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C1659B5-AD9F-459E-9D2B-E7AAA76893CD}"/>
              </a:ext>
            </a:extLst>
          </p:cNvPr>
          <p:cNvSpPr/>
          <p:nvPr/>
        </p:nvSpPr>
        <p:spPr>
          <a:xfrm>
            <a:off x="7361945" y="264120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编扎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EB4D0B0-9E2F-4ECB-A479-C637E7D7BDA4}"/>
              </a:ext>
            </a:extLst>
          </p:cNvPr>
          <p:cNvSpPr/>
          <p:nvPr/>
        </p:nvSpPr>
        <p:spPr>
          <a:xfrm>
            <a:off x="3264397" y="34290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挤紧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8DC3056-B152-42C6-B383-F5F4B11F04D8}"/>
              </a:ext>
            </a:extLst>
          </p:cNvPr>
          <p:cNvSpPr/>
          <p:nvPr/>
        </p:nvSpPr>
        <p:spPr>
          <a:xfrm>
            <a:off x="5567650" y="341972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踏平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1D1DB08-7F0B-46A5-BC71-AF434F3CA146}"/>
              </a:ext>
            </a:extLst>
          </p:cNvPr>
          <p:cNvSpPr/>
          <p:nvPr/>
        </p:nvSpPr>
        <p:spPr>
          <a:xfrm>
            <a:off x="577969" y="966422"/>
            <a:ext cx="11128076" cy="5520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三、品读句子</a:t>
            </a:r>
            <a:r>
              <a:rPr lang="en-US" altLang="zh-CN" sz="340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它们面容清秀</a:t>
            </a:r>
            <a:r>
              <a:rPr lang="en-US" altLang="zh-CN" sz="34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眼睛闪闪发光</a:t>
            </a:r>
            <a:r>
              <a:rPr lang="en-US" altLang="zh-CN" sz="34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身体矫健</a:t>
            </a:r>
            <a:r>
              <a:rPr lang="en-US" altLang="zh-CN" sz="34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四肢轻快。玲珑的小面孔</a:t>
            </a:r>
            <a:r>
              <a:rPr lang="en-US" altLang="zh-CN" sz="34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衬上一条帽缨形的美丽尾巴</a:t>
            </a:r>
            <a:r>
              <a:rPr lang="en-US" altLang="zh-CN" sz="34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显得格外漂亮。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上面的两个句子介绍了松鼠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的特点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从</a:t>
            </a:r>
            <a:endParaRPr lang="en-US" altLang="zh-CN" sz="3400"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endParaRPr lang="en-US" altLang="zh-CN" sz="3400"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几个方面进行描写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表现了松鼠的美丽可爱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表达了作者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之情。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E7C410B-7B11-4F0D-B45F-632938DD83CE}"/>
              </a:ext>
            </a:extLst>
          </p:cNvPr>
          <p:cNvSpPr/>
          <p:nvPr/>
        </p:nvSpPr>
        <p:spPr>
          <a:xfrm>
            <a:off x="7396450" y="335413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外形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B175E3D-230B-4396-945F-2DA1AAF56127}"/>
              </a:ext>
            </a:extLst>
          </p:cNvPr>
          <p:cNvSpPr/>
          <p:nvPr/>
        </p:nvSpPr>
        <p:spPr>
          <a:xfrm>
            <a:off x="1107793" y="415639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面容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CC07459-81C7-4485-9860-7B941492A8B2}"/>
              </a:ext>
            </a:extLst>
          </p:cNvPr>
          <p:cNvSpPr/>
          <p:nvPr/>
        </p:nvSpPr>
        <p:spPr>
          <a:xfrm>
            <a:off x="3574948" y="415639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眼睛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CAFC296-BA67-4336-B579-3FBB12AD78A1}"/>
              </a:ext>
            </a:extLst>
          </p:cNvPr>
          <p:cNvSpPr/>
          <p:nvPr/>
        </p:nvSpPr>
        <p:spPr>
          <a:xfrm>
            <a:off x="6142007" y="415639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身体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E9EEF47-4E4A-4A18-9635-A25B08CA2C61}"/>
              </a:ext>
            </a:extLst>
          </p:cNvPr>
          <p:cNvSpPr/>
          <p:nvPr/>
        </p:nvSpPr>
        <p:spPr>
          <a:xfrm>
            <a:off x="9044096" y="415639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四肢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0EE2B27-A0E2-4651-BC1D-8D344B245AFD}"/>
              </a:ext>
            </a:extLst>
          </p:cNvPr>
          <p:cNvSpPr/>
          <p:nvPr/>
        </p:nvSpPr>
        <p:spPr>
          <a:xfrm>
            <a:off x="1291521" y="48846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尾巴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07B50E7-FB42-4998-8B92-0FC33B1AB79C}"/>
              </a:ext>
            </a:extLst>
          </p:cNvPr>
          <p:cNvSpPr/>
          <p:nvPr/>
        </p:nvSpPr>
        <p:spPr>
          <a:xfrm>
            <a:off x="2832311" y="5738368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对松鼠的喜爱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563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C92EC5C-09EF-43C1-80BC-5BD91DE59768}"/>
              </a:ext>
            </a:extLst>
          </p:cNvPr>
          <p:cNvSpPr/>
          <p:nvPr/>
        </p:nvSpPr>
        <p:spPr>
          <a:xfrm>
            <a:off x="505459" y="861094"/>
            <a:ext cx="10907287" cy="5115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四、读下面的句子</a:t>
            </a:r>
            <a:r>
              <a:rPr lang="en-US" altLang="zh-CN" sz="340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松鼠通常一胎生三四个。小松鼠的毛是灰褐色的</a:t>
            </a:r>
            <a:r>
              <a:rPr lang="en-US" altLang="zh-CN" sz="34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过了冬就换毛</a:t>
            </a:r>
            <a:r>
              <a:rPr lang="en-US" altLang="zh-CN" sz="34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新换的毛比脱落的毛颜色深些。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松鼠每年春、秋季换毛。年产仔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2~3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次</a:t>
            </a:r>
            <a:r>
              <a:rPr lang="en-US" altLang="zh-CN" sz="34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一般在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月产仔较多。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从句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中可以提取的主要信息有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松鼠的繁殖方式是</a:t>
            </a:r>
            <a:endParaRPr lang="en-US" altLang="zh-CN" sz="340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松鼠换毛以后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毛的颜色会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从语言角度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比较</a:t>
            </a:r>
            <a:r>
              <a:rPr lang="en-US" altLang="zh-CN" sz="3400"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en-US" altLang="zh-CN" sz="3400"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说说它们在表达上有什么不同。</a:t>
            </a:r>
            <a:endParaRPr lang="zh-CN" altLang="zh-CN" sz="3400"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84DEF9D-5204-4AD3-9DF2-8E2602B021CA}"/>
              </a:ext>
            </a:extLst>
          </p:cNvPr>
          <p:cNvSpPr/>
          <p:nvPr/>
        </p:nvSpPr>
        <p:spPr>
          <a:xfrm>
            <a:off x="956865" y="457908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胎生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C47AB38-78E7-46B6-909F-859B7B85419E}"/>
              </a:ext>
            </a:extLst>
          </p:cNvPr>
          <p:cNvSpPr/>
          <p:nvPr/>
        </p:nvSpPr>
        <p:spPr>
          <a:xfrm>
            <a:off x="8207333" y="457908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变深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4CA2F2D-C892-42F2-BAE9-9C0933B4C09A}"/>
              </a:ext>
            </a:extLst>
          </p:cNvPr>
          <p:cNvSpPr/>
          <p:nvPr/>
        </p:nvSpPr>
        <p:spPr>
          <a:xfrm>
            <a:off x="779254" y="5976340"/>
            <a:ext cx="9201510" cy="72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zh-CN" sz="340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第</a:t>
            </a:r>
            <a:r>
              <a:rPr lang="en-US" altLang="zh-CN" sz="340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句语言生动活泼</a:t>
            </a:r>
            <a:r>
              <a:rPr lang="en-US" altLang="zh-CN" sz="340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第</a:t>
            </a:r>
            <a:r>
              <a:rPr lang="en-US" altLang="zh-CN" sz="340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句语言平实。</a:t>
            </a:r>
            <a:r>
              <a:rPr lang="zh-CN" altLang="zh-CN" sz="340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4078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417</Words>
  <Application>Microsoft Office PowerPoint</Application>
  <PresentationFormat>宽屏</PresentationFormat>
  <Paragraphs>56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方正黑体_GBK</vt:lpstr>
      <vt:lpstr>微软雅黑</vt:lpstr>
      <vt:lpstr>方正大标宋简体</vt:lpstr>
      <vt:lpstr>方正书宋_GBK</vt:lpstr>
      <vt:lpstr>方正楷体_GBK</vt:lpstr>
      <vt:lpstr>方正大标宋_GBK</vt:lpstr>
      <vt:lpstr>Arial</vt:lpstr>
      <vt:lpstr>方正仿宋_GBK</vt:lpstr>
      <vt:lpstr>Wingdings</vt:lpstr>
      <vt:lpstr>NEU-XT</vt:lpstr>
      <vt:lpstr>NEU-HZ</vt:lpstr>
      <vt:lpstr>方正小标宋_GBK</vt:lpstr>
      <vt:lpstr>NEU-BZ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255</cp:revision>
  <dcterms:created xsi:type="dcterms:W3CDTF">2019-06-19T02:08:00Z</dcterms:created>
  <dcterms:modified xsi:type="dcterms:W3CDTF">2025-11-20T09:49:38Z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