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TIF" ContentType="image/ti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11" r:id="rId3"/>
    <p:sldId id="518" r:id="rId4"/>
    <p:sldId id="512" r:id="rId5"/>
    <p:sldId id="519" r:id="rId6"/>
    <p:sldId id="513" r:id="rId7"/>
    <p:sldId id="427" r:id="rId8"/>
  </p:sldIdLst>
  <p:sldSz cx="12192000" cy="6858000"/>
  <p:notesSz cx="6858000" cy="9144000"/>
  <p:embeddedFontLst>
    <p:embeddedFont>
      <p:font typeface="NEU-BZ" panose="02010600010101010101" pitchFamily="2" charset="-122"/>
      <p:regular r:id="rId9"/>
      <p:bold r:id="rId10"/>
      <p:italic r:id="rId11"/>
      <p:boldItalic r:id="rId12"/>
    </p:embeddedFont>
    <p:embeddedFont>
      <p:font typeface="NEU-HZ" panose="02010600010101010101" pitchFamily="2" charset="-122"/>
      <p:regular r:id="rId13"/>
      <p:italic r:id="rId14"/>
    </p:embeddedFont>
    <p:embeddedFont>
      <p:font typeface="方正仿宋_GBK" panose="03000509000000000000" pitchFamily="65" charset="-122"/>
      <p:regular r:id="rId15"/>
    </p:embeddedFont>
    <p:embeddedFont>
      <p:font typeface="方正楷体_GBK" panose="03000509000000000000" pitchFamily="65" charset="-122"/>
      <p:regular r:id="rId16"/>
    </p:embeddedFont>
    <p:embeddedFont>
      <p:font typeface="方正书宋_GBK" panose="03000509000000000000" pitchFamily="65" charset="-122"/>
      <p:regular r:id="rId17"/>
    </p:embeddedFont>
    <p:embeddedFont>
      <p:font typeface="方正大标宋_GBK" panose="03000509000000000000" pitchFamily="65" charset="-122"/>
      <p:regular r:id="rId18"/>
    </p:embeddedFont>
    <p:embeddedFont>
      <p:font typeface="方正大标宋简体" panose="02000000000000000000" pitchFamily="2" charset="-122"/>
      <p:regular r:id="rId19"/>
    </p:embeddedFont>
    <p:embeddedFont>
      <p:font typeface="方正隶变_GBK" panose="03000509000000000000" pitchFamily="65" charset="-122"/>
      <p:regular r:id="rId20"/>
    </p:embeddedFont>
    <p:embeddedFont>
      <p:font typeface="方正小标宋_GBK" panose="03000509000000000000" pitchFamily="65" charset="-122"/>
      <p:regular r:id="rId21"/>
    </p:embeddedFont>
    <p:embeddedFont>
      <p:font typeface="微软雅黑" panose="020B0503020204020204" pitchFamily="34" charset="-122"/>
      <p:regular r:id="rId22"/>
      <p:bold r:id="rId23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582" y="96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28" Type="http://schemas.openxmlformats.org/officeDocument/2006/relationships/tableStyles" Target="tableStyles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2025/11/20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2025/11/20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2025/11/20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image" Target="../media/image4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b="1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42 </a:t>
            </a:r>
            <a:r>
              <a:rPr lang="zh-CN" altLang="en-US" sz="6000" b="1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交流平台 初试身手</a:t>
            </a:r>
            <a:endParaRPr lang="zh-CN" altLang="en-US" sz="6000" b="1" dirty="0">
              <a:latin typeface="方正大标宋_GBK" panose="03000509000000000000" pitchFamily="65" charset="-122"/>
              <a:ea typeface="方正大标宋_GBK" panose="03000509000000000000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五年级语文上册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D098BE82-57EF-49B0-A9AE-1DAA3F56997B}"/>
              </a:ext>
            </a:extLst>
          </p:cNvPr>
          <p:cNvSpPr/>
          <p:nvPr/>
        </p:nvSpPr>
        <p:spPr>
          <a:xfrm>
            <a:off x="505460" y="861094"/>
            <a:ext cx="11006454" cy="47359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一、交流平台。</a:t>
            </a:r>
            <a:endParaRPr lang="zh-CN" altLang="zh-CN" sz="34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　下面是五</a:t>
            </a:r>
            <a:r>
              <a:rPr lang="en-US" altLang="zh-CN" sz="340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班小朋友的对话</a:t>
            </a:r>
            <a:r>
              <a:rPr lang="en-US" altLang="zh-CN" sz="340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请结合自己的理解</a:t>
            </a:r>
            <a:r>
              <a:rPr lang="en-US" altLang="zh-CN" sz="340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把下面对话补充完整。</a:t>
            </a:r>
            <a:endParaRPr lang="zh-CN" altLang="zh-CN" sz="34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小明</a:t>
            </a:r>
            <a:r>
              <a:rPr lang="en-US" altLang="zh-CN" sz="340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本单元我们所学的课文《太阳》和《松鼠》都是</a:t>
            </a:r>
            <a:endParaRPr lang="en-US" altLang="zh-CN" sz="3400">
              <a:solidFill>
                <a:srgbClr val="000000"/>
              </a:solidFill>
              <a:latin typeface="NEU-BZ" panose="02010600010101010101" pitchFamily="2" charset="-12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          </a:t>
            </a:r>
            <a:r>
              <a:rPr lang="zh-CN" altLang="zh-CN" sz="3400" u="sng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文章体裁</a:t>
            </a:r>
            <a:r>
              <a:rPr lang="en-US" altLang="zh-CN" sz="340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它有哪些特点呢</a:t>
            </a:r>
            <a:r>
              <a:rPr lang="en-US" altLang="zh-CN" sz="340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谁来帮我解答一下</a:t>
            </a:r>
            <a:r>
              <a:rPr lang="en-US" altLang="zh-CN" sz="340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? </a:t>
            </a:r>
            <a:endParaRPr lang="zh-CN" altLang="zh-CN" sz="34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5C89CBF6-083C-4679-923C-16244CBBEB92}"/>
              </a:ext>
            </a:extLst>
          </p:cNvPr>
          <p:cNvSpPr/>
          <p:nvPr/>
        </p:nvSpPr>
        <p:spPr>
          <a:xfrm>
            <a:off x="1273278" y="4044251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说明性文章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7693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D098BE82-57EF-49B0-A9AE-1DAA3F56997B}"/>
              </a:ext>
            </a:extLst>
          </p:cNvPr>
          <p:cNvSpPr/>
          <p:nvPr/>
        </p:nvSpPr>
        <p:spPr>
          <a:xfrm>
            <a:off x="505460" y="861094"/>
            <a:ext cx="11006454" cy="55207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小东</a:t>
            </a:r>
            <a:r>
              <a:rPr lang="en-US" altLang="zh-CN" sz="340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它为了把抽象、复杂的事物说得清楚明白</a:t>
            </a:r>
            <a:r>
              <a:rPr lang="en-US" altLang="zh-CN" sz="340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往往会使用</a:t>
            </a:r>
            <a:r>
              <a:rPr lang="zh-CN" altLang="zh-CN" sz="3400" u="sng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400" u="sng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400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、</a:t>
            </a:r>
            <a:r>
              <a:rPr lang="zh-CN" altLang="zh-CN" sz="3400" u="sng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  </a:t>
            </a:r>
            <a:r>
              <a:rPr lang="zh-CN" altLang="zh-CN" sz="3400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、</a:t>
            </a:r>
            <a:r>
              <a:rPr lang="zh-CN" altLang="zh-CN" sz="3400" u="sng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</a:t>
            </a:r>
            <a:r>
              <a:rPr lang="zh-CN" altLang="zh-CN" sz="3400" u="sng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、</a:t>
            </a:r>
            <a:endParaRPr lang="en-US" altLang="zh-CN" sz="3400">
              <a:latin typeface="NEU-BZ" panose="02010600010101010101" pitchFamily="2" charset="-12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  </a:t>
            </a:r>
            <a:r>
              <a:rPr lang="zh-CN" altLang="zh-CN" sz="3400" u="sng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等说明方法。</a:t>
            </a:r>
            <a:r>
              <a:rPr lang="en-US" altLang="zh-CN" sz="3400"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小晶</a:t>
            </a:r>
            <a:r>
              <a:rPr lang="en-US" altLang="zh-CN" sz="3400"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zh-CN" altLang="zh-CN" sz="3400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它通常会抓住事物</a:t>
            </a:r>
            <a:r>
              <a:rPr lang="zh-CN" altLang="zh-CN" sz="3400" u="sng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  </a:t>
            </a:r>
            <a:r>
              <a:rPr lang="zh-CN" altLang="zh-CN" sz="3400" u="sng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进行具体说明。</a:t>
            </a:r>
            <a:r>
              <a:rPr lang="en-US" altLang="zh-CN" sz="3400"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小琴</a:t>
            </a:r>
            <a:r>
              <a:rPr lang="en-US" altLang="zh-CN" sz="3400"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zh-CN" altLang="zh-CN" sz="3400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它的语言风格多样。如《太阳》一文语言</a:t>
            </a:r>
            <a:r>
              <a:rPr lang="zh-CN" altLang="zh-CN" sz="3400" u="sng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</a:t>
            </a:r>
            <a:r>
              <a:rPr lang="zh-CN" altLang="zh-CN" sz="3400" u="sng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而《松鼠》一文语言</a:t>
            </a:r>
            <a:r>
              <a:rPr lang="zh-CN" altLang="zh-CN" sz="3400" u="sng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3400" u="sng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。无论哪种风格</a:t>
            </a:r>
            <a:r>
              <a:rPr lang="en-US" altLang="zh-CN" sz="3400"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描述都要</a:t>
            </a:r>
            <a:r>
              <a:rPr lang="zh-CN" altLang="zh-CN" sz="3400" u="sng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400" u="sng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、</a:t>
            </a:r>
            <a:r>
              <a:rPr lang="zh-CN" altLang="zh-CN" sz="3400" u="sng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</a:t>
            </a:r>
            <a:r>
              <a:rPr lang="zh-CN" altLang="zh-CN" sz="3400" u="sng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、</a:t>
            </a:r>
            <a:r>
              <a:rPr lang="zh-CN" altLang="zh-CN" sz="3400" u="sng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</a:t>
            </a:r>
            <a:r>
              <a:rPr lang="zh-CN" altLang="zh-CN" sz="3400" u="sng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。</a:t>
            </a:r>
            <a:r>
              <a:rPr lang="en-US" altLang="zh-CN" sz="3400"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DA86A2F2-9834-4BDF-AD82-267E1C62DA3C}"/>
              </a:ext>
            </a:extLst>
          </p:cNvPr>
          <p:cNvSpPr/>
          <p:nvPr/>
        </p:nvSpPr>
        <p:spPr>
          <a:xfrm>
            <a:off x="1933582" y="1682159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打比方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8720C7C5-C9DC-4979-A11B-32464028BE66}"/>
              </a:ext>
            </a:extLst>
          </p:cNvPr>
          <p:cNvSpPr/>
          <p:nvPr/>
        </p:nvSpPr>
        <p:spPr>
          <a:xfrm>
            <a:off x="5044320" y="1682159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列数字</a:t>
            </a:r>
            <a:r>
              <a:rPr lang="zh-CN" altLang="zh-CN" sz="3400" b="1">
                <a:solidFill>
                  <a:srgbClr val="E72582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2B9A2A1C-2A2D-4D8C-A3E6-3DC0EB41E7B4}"/>
              </a:ext>
            </a:extLst>
          </p:cNvPr>
          <p:cNvSpPr/>
          <p:nvPr/>
        </p:nvSpPr>
        <p:spPr>
          <a:xfrm>
            <a:off x="8256744" y="1682159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举例子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97A2CFD6-F6C9-42AF-9FE0-C3CA3E460688}"/>
              </a:ext>
            </a:extLst>
          </p:cNvPr>
          <p:cNvSpPr/>
          <p:nvPr/>
        </p:nvSpPr>
        <p:spPr>
          <a:xfrm>
            <a:off x="1286600" y="2499239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作比较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BD17E98A-2CC8-4438-8E71-4B2ECD7FD620}"/>
              </a:ext>
            </a:extLst>
          </p:cNvPr>
          <p:cNvSpPr/>
          <p:nvPr/>
        </p:nvSpPr>
        <p:spPr>
          <a:xfrm>
            <a:off x="5388077" y="3268490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鲜明的特点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E3ABEDB1-4878-4AE9-9E45-B0B52AA4AB32}"/>
              </a:ext>
            </a:extLst>
          </p:cNvPr>
          <p:cNvSpPr/>
          <p:nvPr/>
        </p:nvSpPr>
        <p:spPr>
          <a:xfrm>
            <a:off x="9749460" y="4087383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平实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ED53D970-F433-4B8B-AB12-988845107BDD}"/>
              </a:ext>
            </a:extLst>
          </p:cNvPr>
          <p:cNvSpPr/>
          <p:nvPr/>
        </p:nvSpPr>
        <p:spPr>
          <a:xfrm>
            <a:off x="5044320" y="4825163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活泼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24DDF32C-CD65-453E-BE05-EC51B752B216}"/>
              </a:ext>
            </a:extLst>
          </p:cNvPr>
          <p:cNvSpPr/>
          <p:nvPr/>
        </p:nvSpPr>
        <p:spPr>
          <a:xfrm>
            <a:off x="1623240" y="5577179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准确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89E79A04-3133-43BF-B716-B4940C3E64CE}"/>
              </a:ext>
            </a:extLst>
          </p:cNvPr>
          <p:cNvSpPr/>
          <p:nvPr/>
        </p:nvSpPr>
        <p:spPr>
          <a:xfrm>
            <a:off x="4644624" y="5603499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清楚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A50BD784-1F34-4B06-AE0A-4126C2C48192}"/>
              </a:ext>
            </a:extLst>
          </p:cNvPr>
          <p:cNvSpPr/>
          <p:nvPr/>
        </p:nvSpPr>
        <p:spPr>
          <a:xfrm>
            <a:off x="7666008" y="5603499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有条理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79577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23F086BB-1530-4D35-BBF3-E829CD5299C6}"/>
              </a:ext>
            </a:extLst>
          </p:cNvPr>
          <p:cNvSpPr/>
          <p:nvPr/>
        </p:nvSpPr>
        <p:spPr>
          <a:xfrm>
            <a:off x="505459" y="861094"/>
            <a:ext cx="11105696" cy="55207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30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二、初试身手。</a:t>
            </a:r>
            <a:endParaRPr lang="zh-CN" altLang="zh-CN" sz="33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30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1</a:t>
            </a:r>
            <a:r>
              <a:rPr lang="en-US" altLang="zh-CN" sz="330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3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按要求用上说明方法介绍事物。</a:t>
            </a:r>
            <a:endParaRPr lang="zh-CN" altLang="zh-CN" sz="33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30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30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30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3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用作比较的方法进行说明。</a:t>
            </a:r>
            <a:endParaRPr lang="zh-CN" altLang="zh-CN" sz="33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3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姐姐家的沙</a:t>
            </a:r>
            <a:r>
              <a:rPr lang="zh-CN" altLang="zh-CN" sz="3300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糖橘个头仅与</a:t>
            </a:r>
            <a:r>
              <a:rPr lang="zh-CN" altLang="zh-CN" sz="3300" u="sng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300" u="sng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300" u="sng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300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一般大</a:t>
            </a:r>
            <a:r>
              <a:rPr lang="en-US" altLang="zh-CN" sz="3300"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300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但个个都很甜。</a:t>
            </a:r>
            <a:endParaRPr lang="zh-CN" altLang="zh-CN" sz="3300"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300"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300"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300"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300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用打比方的方法进行说明。</a:t>
            </a:r>
            <a:endParaRPr lang="zh-CN" altLang="zh-CN" sz="3300"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300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　弟弟的玩具车的身子上面有一些斑纹</a:t>
            </a:r>
            <a:r>
              <a:rPr lang="en-US" altLang="zh-CN" sz="3300"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300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仿佛是一只</a:t>
            </a:r>
            <a:endParaRPr lang="en-US" altLang="zh-CN" sz="3300">
              <a:latin typeface="NEU-BZ" panose="02010600010101010101" pitchFamily="2" charset="-12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300" u="sng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300" u="sng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   </a:t>
            </a:r>
            <a:r>
              <a:rPr lang="zh-CN" altLang="zh-CN" sz="3300" u="sng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300"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300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十分漂亮。</a:t>
            </a:r>
            <a:r>
              <a:rPr lang="en-US" altLang="zh-CN" sz="3300"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300"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528534BE-E90C-4AA0-BFAD-9744AF651965}"/>
              </a:ext>
            </a:extLst>
          </p:cNvPr>
          <p:cNvSpPr/>
          <p:nvPr/>
        </p:nvSpPr>
        <p:spPr>
          <a:xfrm>
            <a:off x="5496291" y="3201546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乒乓球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1F3AAC05-25D9-41E3-A0AB-2F792138C943}"/>
              </a:ext>
            </a:extLst>
          </p:cNvPr>
          <p:cNvSpPr/>
          <p:nvPr/>
        </p:nvSpPr>
        <p:spPr>
          <a:xfrm>
            <a:off x="1543312" y="5438259"/>
            <a:ext cx="1031051" cy="6001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300" b="1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老虎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38786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23F086BB-1530-4D35-BBF3-E829CD5299C6}"/>
              </a:ext>
            </a:extLst>
          </p:cNvPr>
          <p:cNvSpPr/>
          <p:nvPr/>
        </p:nvSpPr>
        <p:spPr>
          <a:xfrm>
            <a:off x="505459" y="861094"/>
            <a:ext cx="10907287" cy="23814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40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用举例子的方法进行说明。</a:t>
            </a:r>
            <a:endParaRPr lang="zh-CN" altLang="zh-CN" sz="34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zh-CN" altLang="zh-CN" sz="3400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苹果有很多功效</a:t>
            </a:r>
            <a:r>
              <a:rPr lang="en-US" altLang="zh-CN" sz="3400"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例如可以</a:t>
            </a:r>
            <a:r>
              <a:rPr lang="zh-CN" altLang="zh-CN" sz="3400" u="sng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  </a:t>
            </a:r>
            <a:r>
              <a:rPr lang="zh-CN" altLang="zh-CN" sz="3400" u="sng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可以</a:t>
            </a:r>
            <a:endParaRPr lang="en-US" altLang="zh-CN" sz="3400">
              <a:latin typeface="NEU-BZ" panose="02010600010101010101" pitchFamily="2" charset="-12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   </a:t>
            </a:r>
            <a:r>
              <a:rPr lang="zh-CN" altLang="zh-CN" sz="3400" u="sng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还可以</a:t>
            </a:r>
            <a:r>
              <a:rPr lang="zh-CN" altLang="zh-CN" sz="3400" u="sng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     </a:t>
            </a:r>
            <a:r>
              <a:rPr lang="zh-CN" altLang="zh-CN" sz="3400" u="sng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。</a:t>
            </a:r>
            <a:r>
              <a:rPr lang="en-US" altLang="zh-CN" sz="3400"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1C9B77FA-6A10-4622-A153-E316A92DAEB4}"/>
              </a:ext>
            </a:extLst>
          </p:cNvPr>
          <p:cNvSpPr/>
          <p:nvPr/>
        </p:nvSpPr>
        <p:spPr>
          <a:xfrm>
            <a:off x="6908674" y="1702174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生津止渴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E891A78D-5D62-4E96-81CA-F1E3545A48D3}"/>
              </a:ext>
            </a:extLst>
          </p:cNvPr>
          <p:cNvSpPr/>
          <p:nvPr/>
        </p:nvSpPr>
        <p:spPr>
          <a:xfrm>
            <a:off x="1189361" y="2500122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促进消化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AFBD5047-D3D1-45C4-86EA-54E894E99BDD}"/>
              </a:ext>
            </a:extLst>
          </p:cNvPr>
          <p:cNvSpPr/>
          <p:nvPr/>
        </p:nvSpPr>
        <p:spPr>
          <a:xfrm>
            <a:off x="5821746" y="2501661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美容养颜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35124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ED4D67FA-E8E5-4FD1-86F3-9C6B0A41E4AD}"/>
              </a:ext>
            </a:extLst>
          </p:cNvPr>
          <p:cNvSpPr/>
          <p:nvPr/>
        </p:nvSpPr>
        <p:spPr>
          <a:xfrm>
            <a:off x="505461" y="966421"/>
            <a:ext cx="8051943" cy="55207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2</a:t>
            </a:r>
            <a:r>
              <a:rPr lang="en-US" altLang="zh-CN" sz="340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照样子</a:t>
            </a:r>
            <a:r>
              <a:rPr lang="en-US" altLang="zh-CN" sz="340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试着运用多种说明方法来说明图中松树的特征。</a:t>
            </a:r>
            <a:endParaRPr lang="zh-CN" altLang="zh-CN" sz="34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例</a:t>
            </a:r>
            <a:r>
              <a:rPr lang="en-US" altLang="zh-CN" sz="340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这座电视塔高</a:t>
            </a:r>
            <a:r>
              <a:rPr lang="en-US" altLang="zh-CN" sz="340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368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米</a:t>
            </a:r>
            <a:r>
              <a:rPr lang="en-US" altLang="zh-CN" sz="340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大约有</a:t>
            </a:r>
            <a:r>
              <a:rPr lang="en-US" altLang="zh-CN" sz="340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120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层楼那么高。它的外形像一个待发射的火箭。</a:t>
            </a:r>
            <a:endParaRPr lang="zh-CN" altLang="zh-CN" sz="34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b="1">
                <a:solidFill>
                  <a:srgbClr val="E72582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b="1">
                <a:solidFill>
                  <a:srgbClr val="E72582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</a:t>
            </a:r>
            <a:r>
              <a:rPr lang="zh-CN" altLang="zh-CN" sz="3400" b="1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示例</a:t>
            </a:r>
            <a:r>
              <a:rPr lang="en-US" altLang="zh-CN" sz="3400" b="1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zh-CN" altLang="zh-CN" sz="3400" b="1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这棵松树大约有四层楼那么高</a:t>
            </a:r>
            <a:r>
              <a:rPr lang="en-US" altLang="zh-CN" sz="3400" b="1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它像一座高耸的宝塔</a:t>
            </a:r>
            <a:r>
              <a:rPr lang="en-US" altLang="zh-CN" sz="3400" b="1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静静地站在教学楼旁</a:t>
            </a:r>
            <a:r>
              <a:rPr lang="en-US" altLang="zh-CN" sz="3400" b="1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为我们遮风挡雨。</a:t>
            </a:r>
            <a:r>
              <a:rPr lang="zh-CN" altLang="zh-CN" sz="3400" b="1">
                <a:solidFill>
                  <a:srgbClr val="E72582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b="1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b="1">
              <a:solidFill>
                <a:srgbClr val="E72582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54.jpeg">
            <a:extLst>
              <a:ext uri="{FF2B5EF4-FFF2-40B4-BE49-F238E27FC236}">
                <a16:creationId xmlns:a16="http://schemas.microsoft.com/office/drawing/2014/main" id="{BF081C04-84B6-4C7A-898C-F51ACD937FB5}"/>
              </a:ext>
            </a:extLst>
          </p:cNvPr>
          <p:cNvPicPr/>
          <p:nvPr/>
        </p:nvPicPr>
        <p:blipFill rotWithShape="1">
          <a:blip r:embed="rId4"/>
          <a:srcRect l="11580"/>
          <a:stretch/>
        </p:blipFill>
        <p:spPr>
          <a:xfrm>
            <a:off x="8557404" y="2160430"/>
            <a:ext cx="3095882" cy="253713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255635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  五年级语文</a:t>
            </a:r>
            <a:r>
              <a:rPr lang="zh-CN" altLang="en-US" dirty="0">
                <a:solidFill>
                  <a:srgbClr val="FFFFFF"/>
                </a:solidFill>
                <a:latin typeface="微软雅黑"/>
              </a:rPr>
              <a:t>上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220</TotalTime>
  <Words>503</Words>
  <Application>Microsoft Office PowerPoint</Application>
  <PresentationFormat>宽屏</PresentationFormat>
  <Paragraphs>57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0" baseType="lpstr">
      <vt:lpstr>微软雅黑</vt:lpstr>
      <vt:lpstr>方正大标宋简体</vt:lpstr>
      <vt:lpstr>方正书宋_GBK</vt:lpstr>
      <vt:lpstr>方正楷体_GBK</vt:lpstr>
      <vt:lpstr>方正大标宋_GBK</vt:lpstr>
      <vt:lpstr>Arial</vt:lpstr>
      <vt:lpstr>方正仿宋_GBK</vt:lpstr>
      <vt:lpstr>Wingdings</vt:lpstr>
      <vt:lpstr>NEU-HZ</vt:lpstr>
      <vt:lpstr>方正小标宋_GBK</vt:lpstr>
      <vt:lpstr>NEU-BZ</vt:lpstr>
      <vt:lpstr>方正隶变_GBK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253</cp:revision>
  <dcterms:created xsi:type="dcterms:W3CDTF">2019-06-19T02:08:00Z</dcterms:created>
  <dcterms:modified xsi:type="dcterms:W3CDTF">2025-11-20T10:16:45Z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