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12" r:id="rId4"/>
    <p:sldId id="513" r:id="rId5"/>
    <p:sldId id="514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NEU-HZ" panose="02010600010101010101" pitchFamily="2" charset="-122"/>
      <p:regular r:id="rId12"/>
      <p:italic r:id="rId13"/>
    </p:embeddedFont>
    <p:embeddedFont>
      <p:font typeface="NEU-XT" panose="02020503000000020003" pitchFamily="18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华文宋体" panose="02010600040101010101" pitchFamily="2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大标宋_GBK" panose="03000509000000000000" pitchFamily="65" charset="-122"/>
      <p:regular r:id="rId23"/>
    </p:embeddedFont>
    <p:embeddedFont>
      <p:font typeface="方正大标宋简体" panose="02000000000000000000" pitchFamily="2" charset="-122"/>
      <p:regular r:id="rId24"/>
    </p:embeddedFont>
    <p:embeddedFont>
      <p:font typeface="方正隶变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61 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忆读书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6B5D7A3-7C9A-4B3B-B5EF-83B4249AD597}"/>
              </a:ext>
            </a:extLst>
          </p:cNvPr>
          <p:cNvSpPr/>
          <p:nvPr/>
        </p:nvSpPr>
        <p:spPr>
          <a:xfrm>
            <a:off x="569343" y="861095"/>
            <a:ext cx="10942572" cy="5180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一、下列加点字的读音完全正确的一项是</a:t>
            </a:r>
            <a:r>
              <a:rPr lang="en-US" altLang="zh-CN" sz="340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烦琐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suǒ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堆砌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qì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处世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chǔ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传球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chuán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兴趣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xìnɡ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地煞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shā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抹去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mā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鲁国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lǔ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试卷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juǎn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天罡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zhènɡ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消遣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qiǎn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呻吟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shēn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A51E500-9AA7-4AFB-9185-1A5E006C761E}"/>
              </a:ext>
            </a:extLst>
          </p:cNvPr>
          <p:cNvSpPr/>
          <p:nvPr/>
        </p:nvSpPr>
        <p:spPr>
          <a:xfrm>
            <a:off x="9199001" y="1240665"/>
            <a:ext cx="4491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BFA54E-B2AC-441A-B6F3-327FF59CF54A}"/>
              </a:ext>
            </a:extLst>
          </p:cNvPr>
          <p:cNvSpPr txBox="1"/>
          <p:nvPr/>
        </p:nvSpPr>
        <p:spPr>
          <a:xfrm>
            <a:off x="1346726" y="25023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F53444-0422-4B32-8EF4-3B60E7373B7C}"/>
              </a:ext>
            </a:extLst>
          </p:cNvPr>
          <p:cNvSpPr txBox="1"/>
          <p:nvPr/>
        </p:nvSpPr>
        <p:spPr>
          <a:xfrm>
            <a:off x="4719654" y="25023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BAFA8B-BE56-4368-B4F3-EFC455074A0A}"/>
              </a:ext>
            </a:extLst>
          </p:cNvPr>
          <p:cNvSpPr txBox="1"/>
          <p:nvPr/>
        </p:nvSpPr>
        <p:spPr>
          <a:xfrm>
            <a:off x="6953895" y="25023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96CD0F-2AF2-44DA-9157-F2DBE6DE4B23}"/>
              </a:ext>
            </a:extLst>
          </p:cNvPr>
          <p:cNvSpPr txBox="1"/>
          <p:nvPr/>
        </p:nvSpPr>
        <p:spPr>
          <a:xfrm>
            <a:off x="922361" y="353638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4D73BF-13AD-4891-9640-AD3AE5C105CF}"/>
              </a:ext>
            </a:extLst>
          </p:cNvPr>
          <p:cNvSpPr txBox="1"/>
          <p:nvPr/>
        </p:nvSpPr>
        <p:spPr>
          <a:xfrm>
            <a:off x="4163017" y="35363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E5D8878-2264-49C1-A43B-9D9217026DFE}"/>
              </a:ext>
            </a:extLst>
          </p:cNvPr>
          <p:cNvSpPr txBox="1"/>
          <p:nvPr/>
        </p:nvSpPr>
        <p:spPr>
          <a:xfrm>
            <a:off x="7361020" y="35363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31E7378-F37F-4ADC-8729-709315766573}"/>
              </a:ext>
            </a:extLst>
          </p:cNvPr>
          <p:cNvSpPr txBox="1"/>
          <p:nvPr/>
        </p:nvSpPr>
        <p:spPr>
          <a:xfrm>
            <a:off x="922360" y="458771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26A03E5-5773-45F8-9B6F-478D4FBC4E4D}"/>
              </a:ext>
            </a:extLst>
          </p:cNvPr>
          <p:cNvSpPr txBox="1"/>
          <p:nvPr/>
        </p:nvSpPr>
        <p:spPr>
          <a:xfrm>
            <a:off x="4163016" y="45877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47B673-09E3-436D-8C94-528830B775FC}"/>
              </a:ext>
            </a:extLst>
          </p:cNvPr>
          <p:cNvSpPr txBox="1"/>
          <p:nvPr/>
        </p:nvSpPr>
        <p:spPr>
          <a:xfrm>
            <a:off x="7460352" y="461359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0F4F149-351F-4B70-964E-1624C0F6A632}"/>
              </a:ext>
            </a:extLst>
          </p:cNvPr>
          <p:cNvSpPr txBox="1"/>
          <p:nvPr/>
        </p:nvSpPr>
        <p:spPr>
          <a:xfrm>
            <a:off x="1346726" y="56390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397F54C-E684-45A8-9CA2-29D40FDB3DB0}"/>
              </a:ext>
            </a:extLst>
          </p:cNvPr>
          <p:cNvSpPr txBox="1"/>
          <p:nvPr/>
        </p:nvSpPr>
        <p:spPr>
          <a:xfrm>
            <a:off x="4620218" y="563904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467203-7660-4C0C-9A3F-824D244625DC}"/>
              </a:ext>
            </a:extLst>
          </p:cNvPr>
          <p:cNvSpPr txBox="1"/>
          <p:nvPr/>
        </p:nvSpPr>
        <p:spPr>
          <a:xfrm>
            <a:off x="6979773" y="56104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9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F781874-F276-4A56-A8D7-38CFBEFD68BB}"/>
              </a:ext>
            </a:extLst>
          </p:cNvPr>
          <p:cNvSpPr/>
          <p:nvPr/>
        </p:nvSpPr>
        <p:spPr>
          <a:xfrm>
            <a:off x="569343" y="861095"/>
            <a:ext cx="10942572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二、选字组词。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津 律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规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限 阴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暗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制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哀 衰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退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叹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刊 刑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物　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法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E211E92-F1DC-4BFF-A53C-7683D8851BA6}"/>
              </a:ext>
            </a:extLst>
          </p:cNvPr>
          <p:cNvSpPr/>
          <p:nvPr/>
        </p:nvSpPr>
        <p:spPr>
          <a:xfrm>
            <a:off x="3076964" y="18445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05F2432-2728-437B-A5AD-CE07B0955DA9}"/>
              </a:ext>
            </a:extLst>
          </p:cNvPr>
          <p:cNvSpPr/>
          <p:nvPr/>
        </p:nvSpPr>
        <p:spPr>
          <a:xfrm>
            <a:off x="2766622" y="25664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EFEBD7C-15BF-4F1A-908A-0EB0BC527696}"/>
              </a:ext>
            </a:extLst>
          </p:cNvPr>
          <p:cNvSpPr/>
          <p:nvPr/>
        </p:nvSpPr>
        <p:spPr>
          <a:xfrm>
            <a:off x="2706028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D8488A3-0AC1-4325-AE74-0DA45DA6DDAD}"/>
              </a:ext>
            </a:extLst>
          </p:cNvPr>
          <p:cNvSpPr/>
          <p:nvPr/>
        </p:nvSpPr>
        <p:spPr>
          <a:xfrm>
            <a:off x="2766621" y="42031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CAA774C-EE20-4E04-ADA8-AB4C87DA0CF3}"/>
              </a:ext>
            </a:extLst>
          </p:cNvPr>
          <p:cNvSpPr/>
          <p:nvPr/>
        </p:nvSpPr>
        <p:spPr>
          <a:xfrm>
            <a:off x="6205268" y="18445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3AF748A-A659-43C4-849C-DEF34FD1A6B0}"/>
              </a:ext>
            </a:extLst>
          </p:cNvPr>
          <p:cNvSpPr/>
          <p:nvPr/>
        </p:nvSpPr>
        <p:spPr>
          <a:xfrm>
            <a:off x="5863296" y="26256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A00DCE5-FD65-4ED0-A339-3EE80D609948}"/>
              </a:ext>
            </a:extLst>
          </p:cNvPr>
          <p:cNvSpPr/>
          <p:nvPr/>
        </p:nvSpPr>
        <p:spPr>
          <a:xfrm>
            <a:off x="5863296" y="34043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E33553D-F2F8-4B20-A220-DC7E26FEB612}"/>
              </a:ext>
            </a:extLst>
          </p:cNvPr>
          <p:cNvSpPr/>
          <p:nvPr/>
        </p:nvSpPr>
        <p:spPr>
          <a:xfrm>
            <a:off x="5894926" y="41769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7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B9ECC6C-E040-482F-83AC-86BCBF08D782}"/>
              </a:ext>
            </a:extLst>
          </p:cNvPr>
          <p:cNvSpPr/>
          <p:nvPr/>
        </p:nvSpPr>
        <p:spPr>
          <a:xfrm>
            <a:off x="569343" y="946409"/>
            <a:ext cx="11006455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三、按要求改写句子。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起初《红楼梦》对我的兴趣并不大。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修改病句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我只好带着对故事下文的无限期待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在母亲的催促下含泪上床。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改为双重否定句</a:t>
            </a:r>
            <a:r>
              <a:rPr lang="en-US" altLang="zh-CN" sz="340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0919D92-5CE5-4052-A178-EA0715A416D9}"/>
              </a:ext>
            </a:extLst>
          </p:cNvPr>
          <p:cNvSpPr/>
          <p:nvPr/>
        </p:nvSpPr>
        <p:spPr>
          <a:xfrm>
            <a:off x="616202" y="2484056"/>
            <a:ext cx="989939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起初我对《红楼梦》的兴趣并不大。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8BD093C-85ED-41BF-87E7-3CF3FD78D414}"/>
              </a:ext>
            </a:extLst>
          </p:cNvPr>
          <p:cNvSpPr/>
          <p:nvPr/>
        </p:nvSpPr>
        <p:spPr>
          <a:xfrm>
            <a:off x="718867" y="4814453"/>
            <a:ext cx="1055585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我不得不带着对故事下文的无限期待</a:t>
            </a:r>
            <a:r>
              <a:rPr lang="en-US" altLang="zh-CN" sz="3400" b="1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在母亲的催促下含泪上床。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563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2292587-29E4-4BD1-8AF4-B00A3AB70D88}"/>
              </a:ext>
            </a:extLst>
          </p:cNvPr>
          <p:cNvSpPr/>
          <p:nvPr/>
        </p:nvSpPr>
        <p:spPr>
          <a:xfrm>
            <a:off x="444647" y="854279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四、读课文</a:t>
            </a:r>
            <a:r>
              <a:rPr lang="en-US" altLang="zh-CN" sz="3400">
                <a:solidFill>
                  <a:srgbClr val="000000"/>
                </a:solidFill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填表格。</a:t>
            </a:r>
            <a:endParaRPr lang="zh-CN" altLang="zh-CN" sz="34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51DCBC3-B4D1-45BF-8896-D3CBA93DE9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10"/>
          <a:stretch/>
        </p:blipFill>
        <p:spPr>
          <a:xfrm>
            <a:off x="444647" y="1491089"/>
            <a:ext cx="10450515" cy="497421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BBEB3D9C-BC9E-4E6C-B2E7-D6B03BD66AD1}"/>
              </a:ext>
            </a:extLst>
          </p:cNvPr>
          <p:cNvSpPr/>
          <p:nvPr/>
        </p:nvSpPr>
        <p:spPr>
          <a:xfrm>
            <a:off x="5233336" y="1636596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2F10E39-919B-42F7-AD0F-DD49EB8E229F}"/>
              </a:ext>
            </a:extLst>
          </p:cNvPr>
          <p:cNvSpPr/>
          <p:nvPr/>
        </p:nvSpPr>
        <p:spPr>
          <a:xfrm>
            <a:off x="3222265" y="2147464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3FF61A3-26C0-4934-9270-F926A56EB695}"/>
              </a:ext>
            </a:extLst>
          </p:cNvPr>
          <p:cNvSpPr/>
          <p:nvPr/>
        </p:nvSpPr>
        <p:spPr>
          <a:xfrm>
            <a:off x="5518029" y="2190594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B669CC5-9D9C-4ABA-975C-76630E23B545}"/>
              </a:ext>
            </a:extLst>
          </p:cNvPr>
          <p:cNvSpPr/>
          <p:nvPr/>
        </p:nvSpPr>
        <p:spPr>
          <a:xfrm>
            <a:off x="9223032" y="2147464"/>
            <a:ext cx="56938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B5A27CE-1344-4F80-965F-5548442C24C2}"/>
              </a:ext>
            </a:extLst>
          </p:cNvPr>
          <p:cNvSpPr/>
          <p:nvPr/>
        </p:nvSpPr>
        <p:spPr>
          <a:xfrm>
            <a:off x="4430090" y="4932398"/>
            <a:ext cx="26003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《三国演义》</a:t>
            </a:r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A843FD9-E839-4A0A-9136-C7EEBC0B2FEE}"/>
              </a:ext>
            </a:extLst>
          </p:cNvPr>
          <p:cNvSpPr/>
          <p:nvPr/>
        </p:nvSpPr>
        <p:spPr>
          <a:xfrm>
            <a:off x="4611761" y="5557158"/>
            <a:ext cx="21162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《水浒传》</a:t>
            </a:r>
            <a:endParaRPr lang="en-US" altLang="zh-CN" sz="3000" b="1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zh-CN" sz="30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《荡寇志》</a:t>
            </a:r>
            <a:endParaRPr lang="zh-CN" altLang="en-US" sz="30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963210B-E620-47F6-BDA2-90F7EB88EB60}"/>
              </a:ext>
            </a:extLst>
          </p:cNvPr>
          <p:cNvSpPr/>
          <p:nvPr/>
        </p:nvSpPr>
        <p:spPr>
          <a:xfrm>
            <a:off x="7250529" y="4272463"/>
            <a:ext cx="21162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《红楼梦》</a:t>
            </a:r>
            <a:endParaRPr lang="zh-CN" altLang="en-US" sz="30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五年级语文</a:t>
            </a:r>
            <a:r>
              <a:rPr lang="zh-CN" altLang="en-US" dirty="0">
                <a:solidFill>
                  <a:srgbClr val="FFFFFF"/>
                </a:solidFill>
                <a:latin typeface="微软雅黑"/>
              </a:rPr>
              <a:t>上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302</Words>
  <Application>Microsoft Office PowerPoint</Application>
  <PresentationFormat>宽屏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NEU-HZ</vt:lpstr>
      <vt:lpstr>Calibri</vt:lpstr>
      <vt:lpstr>方正大标宋_GBK</vt:lpstr>
      <vt:lpstr>NEU-XT</vt:lpstr>
      <vt:lpstr>方正隶变_GBK</vt:lpstr>
      <vt:lpstr>方正书宋_GBK</vt:lpstr>
      <vt:lpstr>NEU-BZ</vt:lpstr>
      <vt:lpstr>华文宋体</vt:lpstr>
      <vt:lpstr>Wingdings</vt:lpstr>
      <vt:lpstr>Arial</vt:lpstr>
      <vt:lpstr>方正小标宋_GBK</vt:lpstr>
      <vt:lpstr>方正仿宋_GBK</vt:lpstr>
      <vt:lpstr>方正大标宋简体</vt:lpstr>
      <vt:lpstr>微软雅黑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254</cp:revision>
  <dcterms:created xsi:type="dcterms:W3CDTF">2019-06-19T02:08:00Z</dcterms:created>
  <dcterms:modified xsi:type="dcterms:W3CDTF">2025-11-21T01:53:23Z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