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515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NEU-HZ" panose="02010600010101010101" pitchFamily="2" charset="-122"/>
      <p:regular r:id="rId13"/>
      <p:italic r:id="rId14"/>
    </p:embeddedFont>
    <p:embeddedFont>
      <p:font typeface="NEU-XT" panose="02020503000000020003" pitchFamily="18" charset="-122"/>
      <p:regular r:id="rId15"/>
    </p:embeddedFont>
    <p:embeddedFont>
      <p:font typeface="方正仿宋_GBK" panose="03000509000000000000" pitchFamily="65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方正书宋_GBK" panose="03000509000000000000" pitchFamily="65" charset="-122"/>
      <p:regular r:id="rId18"/>
    </p:embeddedFont>
    <p:embeddedFont>
      <p:font typeface="Cambria Math" panose="02040503050406030204" pitchFamily="18" charset="0"/>
      <p:regular r:id="rId19"/>
    </p:embeddedFont>
    <p:embeddedFont>
      <p:font typeface="方正大标宋_GBK" panose="03000509000000000000" pitchFamily="65" charset="-122"/>
      <p:regular r:id="rId20"/>
    </p:embeddedFont>
    <p:embeddedFont>
      <p:font typeface="方正大标宋简体" panose="02000000000000000000" pitchFamily="2" charset="-122"/>
      <p:regular r:id="rId21"/>
    </p:embeddedFont>
    <p:embeddedFont>
      <p:font typeface="方正隶变_GBK" panose="03000509000000000000" pitchFamily="65" charset="-122"/>
      <p:regular r:id="rId22"/>
    </p:embeddedFont>
    <p:embeddedFont>
      <p:font typeface="方正小标宋_GBK" panose="03000509000000000000" pitchFamily="65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44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慈母情深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73BAA9B-029F-4F76-91B9-9C2D65CB6C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687" y="1623291"/>
            <a:ext cx="11438626" cy="264174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C6AA61B-3C19-497A-A061-6AC5A0A519FD}"/>
              </a:ext>
            </a:extLst>
          </p:cNvPr>
          <p:cNvSpPr/>
          <p:nvPr/>
        </p:nvSpPr>
        <p:spPr>
          <a:xfrm>
            <a:off x="505460" y="1056522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43C06A3-8ECE-443B-8669-A56C53FC443B}"/>
              </a:ext>
            </a:extLst>
          </p:cNvPr>
          <p:cNvSpPr/>
          <p:nvPr/>
        </p:nvSpPr>
        <p:spPr>
          <a:xfrm>
            <a:off x="956865" y="2238844"/>
            <a:ext cx="11689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辞 退</a:t>
            </a:r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5EB4C79-6D69-4C38-8B4F-185C208B42E0}"/>
              </a:ext>
            </a:extLst>
          </p:cNvPr>
          <p:cNvSpPr/>
          <p:nvPr/>
        </p:nvSpPr>
        <p:spPr>
          <a:xfrm>
            <a:off x="3889373" y="2294107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压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抑</a:t>
            </a:r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601D50B-5228-4B6E-B8BD-5A692BBC6792}"/>
              </a:ext>
            </a:extLst>
          </p:cNvPr>
          <p:cNvSpPr/>
          <p:nvPr/>
        </p:nvSpPr>
        <p:spPr>
          <a:xfrm>
            <a:off x="6779222" y="2238844"/>
            <a:ext cx="1425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忍</a:t>
            </a:r>
            <a:r>
              <a:rPr lang="en-US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受</a:t>
            </a:r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2C41B14-FBC5-4965-B168-323D6500BB12}"/>
              </a:ext>
            </a:extLst>
          </p:cNvPr>
          <p:cNvSpPr/>
          <p:nvPr/>
        </p:nvSpPr>
        <p:spPr>
          <a:xfrm>
            <a:off x="9846382" y="2238844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竟</a:t>
            </a:r>
            <a:r>
              <a:rPr lang="zh-CN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然</a:t>
            </a: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CE1D203-A0A9-499F-B6DF-5708FB89D357}"/>
              </a:ext>
            </a:extLst>
          </p:cNvPr>
          <p:cNvSpPr/>
          <p:nvPr/>
        </p:nvSpPr>
        <p:spPr>
          <a:xfrm>
            <a:off x="850517" y="3649484"/>
            <a:ext cx="11689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脊 背</a:t>
            </a:r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5324B1F-5C5D-4130-99DC-1DE31B05FA1B}"/>
              </a:ext>
            </a:extLst>
          </p:cNvPr>
          <p:cNvSpPr/>
          <p:nvPr/>
        </p:nvSpPr>
        <p:spPr>
          <a:xfrm>
            <a:off x="3792391" y="3590588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酸</a:t>
            </a:r>
            <a:r>
              <a:rPr lang="zh-CN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味</a:t>
            </a:r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D64AD22-EE21-4731-8ABF-A987969251F7}"/>
              </a:ext>
            </a:extLst>
          </p:cNvPr>
          <p:cNvSpPr/>
          <p:nvPr/>
        </p:nvSpPr>
        <p:spPr>
          <a:xfrm>
            <a:off x="6839607" y="3636608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权</a:t>
            </a:r>
            <a:r>
              <a:rPr lang="zh-CN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利</a:t>
            </a:r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24885C1-A4FE-4A1E-A269-4A67F2BCC890}"/>
              </a:ext>
            </a:extLst>
          </p:cNvPr>
          <p:cNvSpPr/>
          <p:nvPr/>
        </p:nvSpPr>
        <p:spPr>
          <a:xfrm>
            <a:off x="9846382" y="3603318"/>
            <a:ext cx="16065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忙 </a:t>
            </a:r>
            <a:r>
              <a:rPr lang="zh-CN" altLang="zh-CN" sz="3400" b="1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碌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9D65178-C33B-4F12-8F95-50A85D3905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989635"/>
            <a:ext cx="11266093" cy="155749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63E35417-27D8-4EEF-AB62-BBE5233C5403}"/>
              </a:ext>
            </a:extLst>
          </p:cNvPr>
          <p:cNvSpPr/>
          <p:nvPr/>
        </p:nvSpPr>
        <p:spPr>
          <a:xfrm>
            <a:off x="505460" y="1035620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二、给多音字组词。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6A887693-C474-432F-8C94-2EA7E10A0166}"/>
                  </a:ext>
                </a:extLst>
              </p:cNvPr>
              <p:cNvSpPr/>
              <p:nvPr/>
            </p:nvSpPr>
            <p:spPr>
              <a:xfrm>
                <a:off x="1976184" y="1989635"/>
                <a:ext cx="1614545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舍不得</m:t>
                      </m:r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6A887693-C474-432F-8C94-2EA7E10A016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6184" y="1989635"/>
                <a:ext cx="1614545" cy="61555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45AFCBDA-9D9F-4F6A-BEA5-E8EF7966A418}"/>
                  </a:ext>
                </a:extLst>
              </p:cNvPr>
              <p:cNvSpPr/>
              <p:nvPr/>
            </p:nvSpPr>
            <p:spPr>
              <a:xfrm>
                <a:off x="2176940" y="2862752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宿舍</m:t>
                      </m:r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45AFCBDA-9D9F-4F6A-BEA5-E8EF7966A41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6940" y="2862752"/>
                <a:ext cx="1178528" cy="61555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88DA24BE-79C2-4C10-9B38-31AB84742FC1}"/>
                  </a:ext>
                </a:extLst>
              </p:cNvPr>
              <p:cNvSpPr/>
              <p:nvPr/>
            </p:nvSpPr>
            <p:spPr>
              <a:xfrm>
                <a:off x="6214102" y="1989635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挣扎</m:t>
                      </m:r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88DA24BE-79C2-4C10-9B38-31AB84742FC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4102" y="1989635"/>
                <a:ext cx="1178528" cy="61555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54F3F8AB-B5CD-4758-92C0-2445CC8AA505}"/>
                  </a:ext>
                </a:extLst>
              </p:cNvPr>
              <p:cNvSpPr/>
              <p:nvPr/>
            </p:nvSpPr>
            <p:spPr>
              <a:xfrm>
                <a:off x="6138506" y="2862751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挣钱</m:t>
                      </m:r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54F3F8AB-B5CD-4758-92C0-2445CC8AA50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8506" y="2862751"/>
                <a:ext cx="1178528" cy="61555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5B0FE70B-8DB1-464C-B099-6BDDACFD5CDC}"/>
                  </a:ext>
                </a:extLst>
              </p:cNvPr>
              <p:cNvSpPr/>
              <p:nvPr/>
            </p:nvSpPr>
            <p:spPr>
              <a:xfrm>
                <a:off x="10016003" y="1989635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提供</m:t>
                      </m:r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5B0FE70B-8DB1-464C-B099-6BDDACFD5CD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16003" y="1989635"/>
                <a:ext cx="1178528" cy="61555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77F10E59-D37F-4CD4-B428-CDFEA0A6836C}"/>
                  </a:ext>
                </a:extLst>
              </p:cNvPr>
              <p:cNvSpPr/>
              <p:nvPr/>
            </p:nvSpPr>
            <p:spPr>
              <a:xfrm>
                <a:off x="10016003" y="2878480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供品</m:t>
                      </m:r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77F10E59-D37F-4CD4-B428-CDFEA0A683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16003" y="2878480"/>
                <a:ext cx="1178528" cy="61555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7C8D0A6-ADEC-4C8E-B8F6-F7D643C52415}"/>
              </a:ext>
            </a:extLst>
          </p:cNvPr>
          <p:cNvSpPr/>
          <p:nvPr/>
        </p:nvSpPr>
        <p:spPr>
          <a:xfrm>
            <a:off x="470955" y="861095"/>
            <a:ext cx="11243718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三、给破折号选择正确的作用。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标示声音的延长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标示解释说明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标示话题的转换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我一直想买一本长篇小说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《青年近卫军》。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妈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我大声喊着。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天要下雨了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我们上学吧。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B6F51FD-85F3-40B1-B5FA-10062AAD8492}"/>
              </a:ext>
            </a:extLst>
          </p:cNvPr>
          <p:cNvSpPr/>
          <p:nvPr/>
        </p:nvSpPr>
        <p:spPr>
          <a:xfrm>
            <a:off x="10546135" y="2612266"/>
            <a:ext cx="4587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88419F2-E637-4A80-8353-C8876CA7B238}"/>
              </a:ext>
            </a:extLst>
          </p:cNvPr>
          <p:cNvSpPr/>
          <p:nvPr/>
        </p:nvSpPr>
        <p:spPr>
          <a:xfrm>
            <a:off x="5855409" y="3362763"/>
            <a:ext cx="4956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F2C19CF-F6A0-46B6-8866-AC7B487F950F}"/>
              </a:ext>
            </a:extLst>
          </p:cNvPr>
          <p:cNvSpPr/>
          <p:nvPr/>
        </p:nvSpPr>
        <p:spPr>
          <a:xfrm>
            <a:off x="7293976" y="4196624"/>
            <a:ext cx="4571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14CBDD4-49DD-4C2D-A28E-8FEAFC98CE2B}"/>
              </a:ext>
            </a:extLst>
          </p:cNvPr>
          <p:cNvSpPr/>
          <p:nvPr/>
        </p:nvSpPr>
        <p:spPr>
          <a:xfrm>
            <a:off x="505460" y="946407"/>
            <a:ext cx="11131574" cy="3100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四、根据意思写出相应的四字词语。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形容心神不定非常惊慌的样子。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耳朵都快震聋了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形容声音很大。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7A2E330-8ECF-4D56-B66B-8FDF194A0E79}"/>
              </a:ext>
            </a:extLst>
          </p:cNvPr>
          <p:cNvSpPr/>
          <p:nvPr/>
        </p:nvSpPr>
        <p:spPr>
          <a:xfrm>
            <a:off x="7581535" y="233622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失魂落魄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2F85601-EB6E-499B-B32B-A3E669C6C439}"/>
              </a:ext>
            </a:extLst>
          </p:cNvPr>
          <p:cNvSpPr/>
          <p:nvPr/>
        </p:nvSpPr>
        <p:spPr>
          <a:xfrm>
            <a:off x="7581535" y="342900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震耳欲聋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07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8DA5822-EB0B-42C3-889D-421A20BDA09D}"/>
              </a:ext>
            </a:extLst>
          </p:cNvPr>
          <p:cNvSpPr/>
          <p:nvPr/>
        </p:nvSpPr>
        <p:spPr>
          <a:xfrm>
            <a:off x="505460" y="966422"/>
            <a:ext cx="10769265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母亲从衣兜里掏出来一卷揉得皱皱的毛票。</a:t>
            </a:r>
            <a:r>
              <a:rPr lang="en-US" altLang="zh-CN" sz="340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改为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把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字句</a:t>
            </a:r>
            <a:r>
              <a:rPr lang="en-US" altLang="zh-CN" sz="340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母亲把一卷揉得皱皱的毛票从衣兜里掏出来。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母亲却已将钱塞在我手里了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大声回答那个女人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我挺高兴他爱看书的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 </a:t>
            </a:r>
            <a:r>
              <a:rPr lang="en-US" altLang="zh-CN" sz="340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改为转述句</a:t>
            </a:r>
            <a:r>
              <a:rPr lang="en-US" altLang="zh-CN" sz="340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母亲却已将钱塞在我手里了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大声回答那个女人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她挺高兴我爱看书的。</a:t>
            </a:r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849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300</Words>
  <Application>Microsoft Office PowerPoint</Application>
  <PresentationFormat>宽屏</PresentationFormat>
  <Paragraphs>52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方正黑体_GBK</vt:lpstr>
      <vt:lpstr>微软雅黑</vt:lpstr>
      <vt:lpstr>方正大标宋简体</vt:lpstr>
      <vt:lpstr>方正书宋_GBK</vt:lpstr>
      <vt:lpstr>方正大标宋_GBK</vt:lpstr>
      <vt:lpstr>Arial</vt:lpstr>
      <vt:lpstr>方正仿宋_GBK</vt:lpstr>
      <vt:lpstr>Wingdings</vt:lpstr>
      <vt:lpstr>NEU-XT</vt:lpstr>
      <vt:lpstr>NEU-HZ</vt:lpstr>
      <vt:lpstr>方正小标宋_GBK</vt:lpstr>
      <vt:lpstr>NEU-BZ</vt:lpstr>
      <vt:lpstr>方正隶变_GBK</vt:lpstr>
      <vt:lpstr>Cambria Math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254</cp:revision>
  <dcterms:created xsi:type="dcterms:W3CDTF">2019-06-19T02:08:00Z</dcterms:created>
  <dcterms:modified xsi:type="dcterms:W3CDTF">2025-11-20T10:43:46Z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