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5" r:id="rId4"/>
    <p:sldId id="546" r:id="rId5"/>
    <p:sldId id="547" r:id="rId6"/>
    <p:sldId id="520" r:id="rId7"/>
    <p:sldId id="540" r:id="rId8"/>
    <p:sldId id="541" r:id="rId9"/>
    <p:sldId id="542" r:id="rId10"/>
    <p:sldId id="543" r:id="rId11"/>
    <p:sldId id="548" r:id="rId12"/>
    <p:sldId id="549" r:id="rId13"/>
    <p:sldId id="550" r:id="rId14"/>
    <p:sldId id="552" r:id="rId15"/>
    <p:sldId id="553" r:id="rId16"/>
    <p:sldId id="551" r:id="rId17"/>
    <p:sldId id="544" r:id="rId18"/>
    <p:sldId id="554" r:id="rId19"/>
    <p:sldId id="498" r:id="rId20"/>
    <p:sldId id="555" r:id="rId21"/>
    <p:sldId id="427" r:id="rId22"/>
  </p:sldIdLst>
  <p:sldSz cx="12192000" cy="6858000"/>
  <p:notesSz cx="6858000" cy="9144000"/>
  <p:embeddedFontLst>
    <p:embeddedFont>
      <p:font typeface="方正仿宋_GBK" pitchFamily="65" charset="-122"/>
      <p:regular r:id="rId23"/>
    </p:embeddedFont>
    <p:embeddedFont>
      <p:font typeface="楷体" pitchFamily="49" charset="-122"/>
      <p:regular r:id="rId24"/>
    </p:embeddedFont>
    <p:embeddedFont>
      <p:font typeface="方正大标宋_GBK" charset="-122"/>
      <p:regular r:id="rId25"/>
    </p:embeddedFont>
    <p:embeddedFont>
      <p:font typeface="方正楷体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方正黑体_GBK" pitchFamily="65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隶变_GBK" charset="-122"/>
      <p:regular r:id="rId31"/>
    </p:embeddedFont>
    <p:embeddedFont>
      <p:font typeface="NEU-XT" pitchFamily="18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方正小标宋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方正大标宋简体" charset="-122"/>
      <p:regular r:id="rId37"/>
    </p:embeddedFont>
    <p:embeddedFont>
      <p:font typeface="NEU-BZ" pitchFamily="2" charset="-122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8022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选择一种你喜欢的事物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写一写它的外形特点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补全下面的句子。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</a:t>
            </a:r>
            <a:r>
              <a:rPr lang="en-US" altLang="zh-CN" sz="3400" dirty="0" smtClean="0"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之一分则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嫌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分则嫌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之一忽则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嫌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之一忽则嫌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965017" y="2492302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我家小狗不大不小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不胖不瘦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2791" y="24923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增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1481" y="32730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减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2191" y="32695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小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62791" y="3243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胖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7929" y="40061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肥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6092" y="3999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瘦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9578" y="4008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7161" y="3250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大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2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61094"/>
            <a:ext cx="107686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白鹭实在是一首诗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一首韵在骨子里的散文诗。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这个句子运用了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en-US" sz="3400" u="sng" dirty="0"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en-US" sz="3400" u="sng" dirty="0" smtClean="0"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把白鹭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比作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抒发了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白鹭实在是一幅画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一幅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875212" y="17175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比喻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1289" y="249149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一首诗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86596" y="2497678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作者对白鹭的赞美之情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6307" y="326122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趣味盎然的水墨画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7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95747"/>
            <a:ext cx="106847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雪白的蓑毛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那全身的流线型结构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那铁色的长喙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那青色的脚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增之一分则嫌长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减之一分则嫌短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素之一忽则嫌白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黛之一忽则嫌黑。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清水田里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时有一只两只白鹭站着钓鱼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整个的田便成了一幅嵌在玻璃框里的画。田的大小好像是有心人为白鹭设计的镜匣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963297" y="4369332"/>
            <a:ext cx="1116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7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1" y="861094"/>
            <a:ext cx="1039955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晴天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的清晨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每每看见它孤独地站立于小树的绝顶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看来像是不安稳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而它却很悠然。这是别的鸟很难表现的一种嗜好。人们说它是在望哨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可它真是在望哨吗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黄昏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的空中偶见白鹭的低飞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更是乡居生活中的一种恩惠。那是清澄的形象化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而且具有生命了。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7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871067"/>
            <a:ext cx="105757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自然段描绘了三幅优美的图画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下列概括最恰当的一项是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田里的景象　清晨的景象　黄昏的景象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白鹭吃鱼　　白鹭看远方　白鹭飞翔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白鹭站于田　白鹭立于树　白鹭飞于空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白鹭钓鱼图　白鹭望哨图　白鹭起舞图</a:t>
            </a:r>
          </a:p>
        </p:txBody>
      </p:sp>
      <p:sp>
        <p:nvSpPr>
          <p:cNvPr id="8" name="矩形 7"/>
          <p:cNvSpPr/>
          <p:nvPr/>
        </p:nvSpPr>
        <p:spPr>
          <a:xfrm>
            <a:off x="4324426" y="1751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7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358" y="875504"/>
            <a:ext cx="107267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用一个词语来概括画线的部分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最恰当的一项是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不长不短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无可挑剔　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不素不黛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恰到好处</a:t>
            </a:r>
          </a:p>
        </p:txBody>
      </p:sp>
      <p:sp>
        <p:nvSpPr>
          <p:cNvPr id="8" name="矩形 7"/>
          <p:cNvSpPr/>
          <p:nvPr/>
        </p:nvSpPr>
        <p:spPr>
          <a:xfrm>
            <a:off x="10297386" y="10212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7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0" y="883245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为什么说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黄昏的空中偶见白鹭的低飞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更是乡居生活中的一种恩惠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 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只有在乡村居住才能看到白鹭低飞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在其他地方看不到这样的情景。</a:t>
            </a:r>
          </a:p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乡居生活十分单调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偶尔看到白鹭低飞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为枯燥的生活增添了几分色彩与活力。</a:t>
            </a:r>
          </a:p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黄昏的空中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白鹭低飞的画面把人们所向往的安定、纯洁、恬美的境界形象地展现出来了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生活在这样的环境中是一种享受。</a:t>
            </a:r>
          </a:p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白鹭已经十分少见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在黄昏中偶尔看到白鹭低飞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是一件非常幸运的事。</a:t>
            </a:r>
          </a:p>
        </p:txBody>
      </p:sp>
      <p:sp>
        <p:nvSpPr>
          <p:cNvPr id="8" name="矩形 7"/>
          <p:cNvSpPr/>
          <p:nvPr/>
        </p:nvSpPr>
        <p:spPr>
          <a:xfrm>
            <a:off x="3863173" y="1325461"/>
            <a:ext cx="4928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71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3751" y="979306"/>
            <a:ext cx="107324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文中加点的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钓鱼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换成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捕鱼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好不好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说说你的理由。</a:t>
            </a:r>
          </a:p>
        </p:txBody>
      </p:sp>
      <p:sp>
        <p:nvSpPr>
          <p:cNvPr id="10" name="矩形 9"/>
          <p:cNvSpPr/>
          <p:nvPr/>
        </p:nvSpPr>
        <p:spPr>
          <a:xfrm>
            <a:off x="956865" y="1613545"/>
            <a:ext cx="103593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钓鱼是一种拟人手法的妙用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生动形象地表现了白鹭的悠然自若的神态特点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捕鱼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就没有这样的意思。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2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0" y="879780"/>
            <a:ext cx="1072672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本文要赞美的是白鹭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为何要在文中插入对白鹤、朱鹭、苍鹭的描述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2459504"/>
            <a:ext cx="1026760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通过与白鹤、朱鹭、苍鹭的对比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更衬托出白鹭形体的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适宜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及其自然美的特点。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711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2304" y="1599767"/>
            <a:ext cx="107435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小练笔。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《白鹭》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一文的作者以水田、小树、天空为背景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以白鹭为主体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表现出白鹭在不同场景中的美。请你仿照课文的写法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选择一个小动物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选取一个与其有关的场景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通过描写它的动作来突出其特点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表达自己的喜爱之情。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1633" y="1663249"/>
            <a:ext cx="108357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一、阅读下面的文段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是一种水鸟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体形优美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身段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bái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太大而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生硬。它站在镜匣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般的清水田里钓鱼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整个水田便成了一幅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在玻璃框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kuàng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里的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为大自然增添了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shén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72208" y="28724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2074" y="43611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12027" y="51749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2" name="image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254297" y="933531"/>
            <a:ext cx="827405" cy="719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32638" y="1004149"/>
            <a:ext cx="106596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爷爷家养了一只可爱的波斯猫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它浑身雪白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两只绿色的大眼睛像两颗晶莹剔透的宝石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闪闪发光。阳光明媚的日子里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我们带它去草地上散步。它一见到蝴蝶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就撒开四条腿疯狂地去追赶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直到蝴蝶飞走再也看不见为止。如果遇见青蛙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它就一蹦一跳地追着青蛙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直到把青蛙追入水中。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711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1633" y="841127"/>
            <a:ext cx="108357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是一种水鸟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体形优美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身段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bái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太大而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生硬。它站在镜匣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般的清水田里钓鱼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整个水田便成了一幅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在玻璃框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kuàng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里的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为大自然增添了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shén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20435" y="12198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2073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12027" y="353907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904" y="4923764"/>
            <a:ext cx="95958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给文段中加点的字选择正确的读音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标出。</a:t>
            </a: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80959" y="9994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432827" y="26294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51857" y="33612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046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1633" y="841127"/>
            <a:ext cx="108357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是一种水鸟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体形优美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身段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bái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太大而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生硬。它站在镜匣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般的清水田里钓鱼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整个水田便成了一幅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在玻璃框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kuàng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里的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为大自然增添了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shén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20435" y="12198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2073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12027" y="353907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3791" y="5045973"/>
            <a:ext cx="70519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根据语境和拼音在括号里写字词。</a:t>
            </a:r>
          </a:p>
        </p:txBody>
      </p:sp>
      <p:sp>
        <p:nvSpPr>
          <p:cNvPr id="16" name="矩形 15"/>
          <p:cNvSpPr/>
          <p:nvPr/>
        </p:nvSpPr>
        <p:spPr>
          <a:xfrm>
            <a:off x="9911526" y="10272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适宜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1445" y="17892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白鹤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77308" y="17259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嫌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61327" y="33464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嵌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71174" y="41297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神韵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63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1633" y="841127"/>
            <a:ext cx="10835783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是一种水鸟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体形优美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身段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bái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太大而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生硬。它站在镜匣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般的清水田里钓鱼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整个水田便成了一幅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在玻璃框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kuāng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kuàng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里的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为大自然增添了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shén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20435" y="12198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1633" y="26815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12027" y="33530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660" y="4481629"/>
            <a:ext cx="10626054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为保证用词准确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填写在横线处的词语最恰当的一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项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精巧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精美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精彩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精密</a:t>
            </a:r>
          </a:p>
        </p:txBody>
      </p:sp>
      <p:sp>
        <p:nvSpPr>
          <p:cNvPr id="13" name="矩形 12"/>
          <p:cNvSpPr/>
          <p:nvPr/>
        </p:nvSpPr>
        <p:spPr>
          <a:xfrm>
            <a:off x="1819871" y="53187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09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29208" y="951374"/>
            <a:ext cx="10758958" cy="558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黑体_GBK" pitchFamily="65" charset="-122"/>
                <a:cs typeface="Times New Roman" pitchFamily="18" charset="0"/>
              </a:rPr>
              <a:t>二、根据要求选择。</a:t>
            </a:r>
            <a:endParaRPr kumimoji="0" lang="zh-CN" sz="3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HZ" pitchFamily="2" charset="-122"/>
                <a:ea typeface="NEU-HZ" pitchFamily="2" charset="-122"/>
                <a:cs typeface="Times New Roman" pitchFamily="18" charset="0"/>
              </a:rPr>
              <a:t>1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下列每小题词语中都有一个加点字的读音是错误的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,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请选出来。</a:t>
            </a:r>
            <a:endParaRPr kumimoji="0" lang="zh-CN" altLang="en-US" sz="3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(1)A.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望哨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sh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à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o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       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B.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镶嵌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qi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à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n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endParaRPr kumimoji="0" lang="en-US" altLang="zh-CN" sz="3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NEU-BZ" pitchFamily="2" charset="-122"/>
              <a:ea typeface="方正书宋_GBK" pitchFamily="65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   C.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长喙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hu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ì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方正书宋_GBK" pitchFamily="65" charset="-122"/>
                <a:cs typeface="Times New Roman" pitchFamily="18" charset="0"/>
              </a:rPr>
              <a:t>　　　　    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D.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镜匣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ji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á</a:t>
            </a:r>
            <a:r>
              <a:rPr lang="en-US" altLang="zh-CN" sz="3400" dirty="0" smtClean="0">
                <a:solidFill>
                  <a:srgbClr val="000000"/>
                </a:solidFill>
                <a:latin typeface="NEU-BZ" pitchFamily="2" charset="-122"/>
                <a:ea typeface="NEU-BZ" pitchFamily="2" charset="-122"/>
                <a:cs typeface="Times New Roman" pitchFamily="18" charset="0"/>
              </a:rPr>
              <a:t>)                      (            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</a:t>
            </a:r>
            <a:endParaRPr kumimoji="0" lang="en-US" altLang="zh-CN" sz="3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(2)A.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清澄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dēng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	          B.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白鹭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l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ù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81763" algn="r"/>
              </a:tabLst>
            </a:pP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    C.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黛之一忽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d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à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i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	            D.</a:t>
            </a:r>
            <a:r>
              <a:rPr kumimoji="0" lang="zh-CN" altLang="en-US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画框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ku</a:t>
            </a:r>
            <a:r>
              <a:rPr lang="en-US" altLang="zh-CN" sz="3400" dirty="0" err="1">
                <a:solidFill>
                  <a:srgbClr val="000000"/>
                </a:solidFill>
                <a:latin typeface="NEU-XT" pitchFamily="18" charset="-122"/>
                <a:ea typeface="NEU-XT" pitchFamily="18" charset="-122"/>
                <a:cs typeface="Times New Roman" pitchFamily="18" charset="0"/>
              </a:rPr>
              <a:t>à</a:t>
            </a:r>
            <a:r>
              <a:rPr kumimoji="0" lang="en-US" altLang="zh-CN" sz="3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NEU-XT" pitchFamily="18" charset="-122"/>
                <a:ea typeface="NEU-XT" pitchFamily="18" charset="-122"/>
                <a:cs typeface="Times New Roman" pitchFamily="18" charset="0"/>
              </a:rPr>
              <a:t>ng</a:t>
            </a:r>
            <a:r>
              <a:rPr kumimoji="0" lang="en-US" altLang="zh-CN" sz="3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	       (            )</a:t>
            </a:r>
            <a:endParaRPr kumimoji="0" lang="en-US" altLang="zh-CN" sz="3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05108" y="42204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NEU-BZ" pitchFamily="2" charset="-122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40516" y="58017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NEU-BZ" pitchFamily="2" charset="-122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59105" y="37075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42243" y="37243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33269" y="44982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12778" y="44901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17159" y="52737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12778" y="52733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60879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12777" y="60337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5525" y="866142"/>
            <a:ext cx="107770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下列每小题词语中都有一个错别字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选出有错别字的选项。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配合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生硬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思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惠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忘却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悠然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黄昏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孤独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未勉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2129" y="17817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91709" y="25204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2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4" y="879657"/>
            <a:ext cx="1080222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作者开篇赞美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白鹭是一首精巧的诗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下列让你感受不到这句话的意境的一项是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色素的配合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身段的大小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一切都很适宜。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白鹤太大而嫌生硬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即使如粉红的朱鹭或灰色的苍鹭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也觉得大了一些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而且太不寻常了。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在清水田里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时有一只两只白鹭站着钓鱼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整个的田便成了一幅嵌在玻璃框里的画。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黄昏的空中偶见白鹭的低飞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更是乡居生活中的一种恩惠。</a:t>
            </a:r>
          </a:p>
        </p:txBody>
      </p:sp>
      <p:sp>
        <p:nvSpPr>
          <p:cNvPr id="9" name="矩形 8"/>
          <p:cNvSpPr/>
          <p:nvPr/>
        </p:nvSpPr>
        <p:spPr>
          <a:xfrm>
            <a:off x="5858595" y="16000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2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861094"/>
            <a:ext cx="1060927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那雪白的蓑毛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那全身的流线型结构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那铁色的长喙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那青色的脚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增之一分则嫌长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减之一分则嫌短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素之一忽则嫌白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黛之一忽则嫌黑。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我们从句中的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latin typeface="NEU-BZ"/>
                <a:ea typeface="方正仿宋_GBK"/>
                <a:cs typeface="Times New Roman"/>
              </a:rPr>
              <a:t>、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latin typeface="NEU-BZ"/>
                <a:ea typeface="方正仿宋_GBK"/>
                <a:cs typeface="Times New Roman"/>
              </a:rPr>
              <a:t>、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可以感受到白鹭的颜色美。这句话是对白鹭的细致描写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突出了白鹭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色素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身段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360530" y="40558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9055" y="40496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铁色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0743" y="40306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56100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适宜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2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1288</Words>
  <Application>Microsoft Office PowerPoint</Application>
  <PresentationFormat>自定义</PresentationFormat>
  <Paragraphs>162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方正仿宋_GBK</vt:lpstr>
      <vt:lpstr>楷体</vt:lpstr>
      <vt:lpstr>方正大标宋_GBK</vt:lpstr>
      <vt:lpstr>方正楷体_GBK</vt:lpstr>
      <vt:lpstr>华文宋体</vt:lpstr>
      <vt:lpstr>方正黑体_GBK</vt:lpstr>
      <vt:lpstr>微软雅黑</vt:lpstr>
      <vt:lpstr>方正隶变_GBK</vt:lpstr>
      <vt:lpstr>NEU-XT</vt:lpstr>
      <vt:lpstr>汉仪雅酷黑 95W</vt:lpstr>
      <vt:lpstr>NEU-HZ</vt:lpstr>
      <vt:lpstr>方正小标宋_GBK</vt:lpstr>
      <vt:lpstr>Wingdings</vt:lpstr>
      <vt:lpstr>方正书宋_GBK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2025-08-30T06:31:36Z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