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40" r:id="rId5"/>
    <p:sldId id="541" r:id="rId6"/>
    <p:sldId id="542" r:id="rId7"/>
    <p:sldId id="544" r:id="rId8"/>
    <p:sldId id="545" r:id="rId9"/>
    <p:sldId id="547" r:id="rId10"/>
    <p:sldId id="546" r:id="rId11"/>
    <p:sldId id="498" r:id="rId12"/>
    <p:sldId id="549" r:id="rId13"/>
    <p:sldId id="539" r:id="rId14"/>
    <p:sldId id="548" r:id="rId15"/>
    <p:sldId id="550" r:id="rId16"/>
    <p:sldId id="551" r:id="rId17"/>
    <p:sldId id="554" r:id="rId18"/>
    <p:sldId id="555" r:id="rId19"/>
    <p:sldId id="552" r:id="rId20"/>
    <p:sldId id="556" r:id="rId21"/>
    <p:sldId id="557" r:id="rId22"/>
    <p:sldId id="553" r:id="rId23"/>
    <p:sldId id="558" r:id="rId24"/>
    <p:sldId id="559" r:id="rId25"/>
    <p:sldId id="427" r:id="rId26"/>
  </p:sldIdLst>
  <p:sldSz cx="12192000" cy="6858000"/>
  <p:notesSz cx="6858000" cy="9144000"/>
  <p:embeddedFontLst>
    <p:embeddedFont>
      <p:font typeface="方正隶变_GBK" panose="03000509000000000000" pitchFamily="65" charset="-122"/>
      <p:regular r:id="rId27"/>
    </p:embeddedFont>
    <p:embeddedFont>
      <p:font typeface="方正书宋_GBK" panose="03000509000000000000" pitchFamily="65" charset="-122"/>
      <p:regular r:id="rId28"/>
    </p:embeddedFont>
    <p:embeddedFont>
      <p:font typeface="微软雅黑" panose="020B0503020204020204" pitchFamily="34" charset="-122"/>
      <p:regular r:id="rId29"/>
      <p:bold r:id="rId30"/>
    </p:embeddedFont>
    <p:embeddedFont>
      <p:font typeface="方正仿宋_GBK" panose="03000509000000000000" pitchFamily="65" charset="-122"/>
      <p:regular r:id="rId31"/>
    </p:embeddedFont>
    <p:embeddedFont>
      <p:font typeface="方正大标宋简体" panose="02010600030101010101" charset="-122"/>
      <p:regular r:id="rId32"/>
    </p:embeddedFont>
    <p:embeddedFont>
      <p:font typeface="方正小标宋_GBK" panose="03000509000000000000" pitchFamily="65" charset="-122"/>
      <p:regular r:id="rId33"/>
    </p:embeddedFont>
    <p:embeddedFont>
      <p:font typeface="方正黑体_GBK" panose="03000509000000000000" pitchFamily="65" charset="-122"/>
      <p:regular r:id="rId34"/>
    </p:embeddedFont>
    <p:embeddedFont>
      <p:font typeface="方正楷体_GBK" panose="03000509000000000000" pitchFamily="65" charset="-122"/>
      <p:regular r:id="rId35"/>
    </p:embeddedFont>
    <p:embeddedFont>
      <p:font typeface="NEU-XT" panose="02020503000000020003" pitchFamily="18" charset="-122"/>
      <p:regular r:id="rId36"/>
    </p:embeddedFont>
    <p:embeddedFont>
      <p:font typeface="方正魏碑_GBK" panose="03000509000000000000" pitchFamily="65" charset="-122"/>
      <p:regular r:id="rId37"/>
    </p:embeddedFont>
    <p:embeddedFont>
      <p:font typeface="NEU-BZ" panose="02010600010101010101" pitchFamily="2" charset="-122"/>
      <p:regular r:id="rId38"/>
      <p:bold r:id="rId39"/>
      <p:italic r:id="rId40"/>
      <p:boldItalic r:id="rId41"/>
    </p:embeddedFont>
    <p:embeddedFont>
      <p:font typeface="方正大标宋_GBK" panose="03000509000000000000" pitchFamily="65" charset="-122"/>
      <p:regular r:id="rId42"/>
    </p:embeddedFont>
    <p:embeddedFont>
      <p:font typeface="NEU-HZ" panose="02010600010101010101" pitchFamily="2" charset="-122"/>
      <p:regular r:id="rId43"/>
      <p:italic r:id="rId4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font" Target="fonts/font16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4" Type="http://schemas.openxmlformats.org/officeDocument/2006/relationships/font" Target="fonts/font1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font" Target="fonts/font17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2025/9/20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Relationship Id="rId4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Relationship Id="rId4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七单元综合训练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五年级语文上册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946408"/>
            <a:ext cx="1116258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根据语境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写出符合要求的句子。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春天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木棉花怒放。放眼望去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静态描写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一阵微风吹来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动态描写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这满树的红花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让人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写出感受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5223" y="1667669"/>
            <a:ext cx="10653622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</a:t>
            </a:r>
            <a:r>
              <a:rPr lang="zh-CN" altLang="zh-CN" sz="32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片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片鲜红的花瓣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一丛鹅黄的花蕊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组成一朵朵红杯形的花朵缀满枝头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12875" y="3365332"/>
            <a:ext cx="719443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如无数红衣少女在枝头上翩翩起舞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24003" y="416411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心旷神怡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426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5"/>
            <a:ext cx="114248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四、晨光小学五年级的同学要开展一场辩论赛</a:t>
            </a:r>
            <a:r>
              <a:rPr lang="en-US" altLang="zh-CN" sz="30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请你帮助他们设计一个宣传海报吧</a:t>
            </a:r>
            <a:r>
              <a:rPr lang="en-US" altLang="zh-CN" sz="30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再写一条响亮的、富有号召力的宣传标语</a:t>
            </a:r>
            <a:r>
              <a:rPr lang="zh-CN" altLang="zh-CN" sz="3000" dirty="0" smtClean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0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581" t="2644" r="1598" b="1792"/>
          <a:stretch/>
        </p:blipFill>
        <p:spPr>
          <a:xfrm>
            <a:off x="4940058" y="2021394"/>
            <a:ext cx="6866628" cy="438803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55867" y="2615225"/>
            <a:ext cx="42886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宣传标语</a:t>
            </a: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115464" y="2539089"/>
            <a:ext cx="6573328" cy="3711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105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105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28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为</a:t>
            </a:r>
            <a:r>
              <a:rPr lang="zh-CN" altLang="zh-CN" sz="28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提高同学们的口语交际能力和明辨是非的能力</a:t>
            </a:r>
            <a:r>
              <a:rPr lang="en-US" altLang="zh-CN" sz="28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晨光小学五年级将举行一场盛大的辩论比赛</a:t>
            </a:r>
            <a:r>
              <a:rPr lang="en-US" altLang="zh-CN" sz="28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欢迎同学们踊跃参赛。</a:t>
            </a:r>
            <a:endParaRPr lang="zh-CN" altLang="zh-CN" sz="28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报名时间、地点</a:t>
            </a:r>
            <a:r>
              <a:rPr lang="en-US" altLang="zh-CN" sz="28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月</a:t>
            </a:r>
            <a:r>
              <a:rPr lang="en-US" altLang="zh-CN" sz="28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至</a:t>
            </a:r>
            <a:r>
              <a:rPr lang="en-US" altLang="zh-CN" sz="28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日</a:t>
            </a:r>
            <a:r>
              <a:rPr lang="en-US" altLang="zh-CN" sz="2800" b="1" dirty="0" smtClean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五</a:t>
            </a:r>
            <a:r>
              <a:rPr lang="zh-CN" altLang="zh-CN" sz="28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年级级室</a:t>
            </a:r>
            <a:endParaRPr lang="zh-CN" altLang="zh-CN" sz="28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比赛时间、地点</a:t>
            </a:r>
            <a:r>
              <a:rPr lang="en-US" altLang="zh-CN" sz="28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月</a:t>
            </a:r>
            <a:r>
              <a:rPr lang="en-US" altLang="zh-CN" sz="28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日</a:t>
            </a:r>
            <a:r>
              <a:rPr lang="zh-CN" altLang="zh-CN" sz="28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学</a:t>
            </a:r>
            <a:r>
              <a:rPr lang="zh-CN" altLang="zh-CN" sz="28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校礼堂</a:t>
            </a:r>
            <a:endParaRPr lang="zh-CN" altLang="zh-CN" sz="28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主办单位</a:t>
            </a:r>
            <a:r>
              <a:rPr lang="en-US" altLang="zh-CN" sz="28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晨光小学五年级</a:t>
            </a:r>
            <a:endParaRPr lang="zh-CN" altLang="zh-CN" sz="28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5459" y="2433952"/>
            <a:ext cx="411192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辩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论场上逞英豪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口若悬河论公道。古有孔明战群儒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今有吾辈领风骚。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41080"/>
            <a:ext cx="870405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五、根据积累完成填空。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一切景语皆情语。从唐代词人张志和的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桃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花流水鳜鱼肥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我感受到了他对水乡风光的喜爱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从清代词人纳兰性德的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风一更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聒碎乡心梦不成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我体会到了他对家乡的深切思念。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4627" y="2485634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西塞山前白鹭飞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49642" y="400111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雪一更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43937" y="4829254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故园无此声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682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61094"/>
            <a:ext cx="1086065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《山居秋暝》是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代诗人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写的。苏轼将《山居秋暝》中的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誉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为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诗中有画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的典范之句。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张志和的《渔歌子》中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表现渔夫悠闲自在的生活情趣的词句是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青箬笠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74443" y="9079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91008" y="9464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王维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23932" y="173237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明月松间照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31279" y="1732372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清泉石上流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13591" y="405867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绿蓑衣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2620" y="4058677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斜风细雨不须归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2267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941793" cy="3951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六、对比阅读。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小标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小标宋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400" dirty="0">
                <a:solidFill>
                  <a:srgbClr val="000000"/>
                </a:solidFill>
                <a:latin typeface="方正小标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小标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小标宋_GBK" panose="03000509000000000000" pitchFamily="65" charset="-122"/>
                <a:cs typeface="Times New Roman" panose="02020603050405020304" pitchFamily="18" charset="0"/>
              </a:rPr>
              <a:t>枫桥夜泊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[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唐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]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张继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月落乌啼霜满天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江枫渔火对愁眠。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姑苏城外寒山寺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夜半钟声到客船。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507284" y="3626372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293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9950" y="861094"/>
            <a:ext cx="761712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方正小标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小标宋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en-US" altLang="zh-CN" sz="3200" dirty="0">
                <a:solidFill>
                  <a:srgbClr val="000000"/>
                </a:solidFill>
                <a:latin typeface="方正小标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小标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小标宋_GBK" panose="03000509000000000000" pitchFamily="65" charset="-122"/>
                <a:cs typeface="Times New Roman" panose="02020603050405020304" pitchFamily="18" charset="0"/>
              </a:rPr>
              <a:t>秋之黄昏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秋天最美是黄昏。夕阳斜照西山时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动人的是点点归鸦急急匆匆地朝窠里飞去。成群结队的大雁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在高空中比翼而飞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更是叫人感动。夕阳西沉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夜幕降临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那风声、虫鸣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听起来也愈发叫人心旷神怡。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选自《四季之美》</a:t>
            </a:r>
            <a:r>
              <a:rPr lang="en-US" altLang="zh-CN" sz="32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r="3223"/>
          <a:stretch/>
        </p:blipFill>
        <p:spPr>
          <a:xfrm>
            <a:off x="8057073" y="2047744"/>
            <a:ext cx="3916392" cy="261416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64111" y="3492583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··· 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1768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1119449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小标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小标宋_GBK" panose="03000509000000000000" pitchFamily="65" charset="-122"/>
                <a:cs typeface="Times New Roman" panose="02020603050405020304" pitchFamily="18" charset="0"/>
              </a:rPr>
              <a:t>三</a:t>
            </a:r>
            <a:r>
              <a:rPr lang="en-US" altLang="zh-CN" sz="3400" dirty="0">
                <a:solidFill>
                  <a:srgbClr val="000000"/>
                </a:solidFill>
                <a:latin typeface="方正小标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小标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小标宋_GBK" panose="03000509000000000000" pitchFamily="65" charset="-122"/>
                <a:cs typeface="Times New Roman" panose="02020603050405020304" pitchFamily="18" charset="0"/>
              </a:rPr>
              <a:t>秋的原野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天空像一块覆盖大地的蓝宝石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它已经被秋风抹拭得洁净而明亮。村外的那个小池塘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睁着碧澄澄的眼睛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凝望着这般美好的天色。那塘边开满白花的芦苇丛里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忽然钻出一对白鹅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慢吞吞地在水面浮游着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水面荡漾起一圈圈的波纹。它俩显得天真烂漫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或许嫌这儿过于寂寞了吧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于是伸长脖子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有节奏地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哦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哦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地鸣叫着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为大自然的画面平添了不少生气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261191" y="4648523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···  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110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1119449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②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山谷里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枫树的叶子不知道是喝了过量的酒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还是为了向秋天表示它们无限的热情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不然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它们为什么红得像一团火焰似的呢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③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村前村后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等待收割的水稻好似一片金黄色的大海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一阵微风吹过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泛起一排排金色的波浪。稻禾深处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不时传来一阵阵农民的欢笑声。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④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当晚霞在天边织成瑰丽的锦缎时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村里各家屋顶的烟囱上升起了缕缕的炊烟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骑在牛背上回家的牧童们唱着抒情的歌谣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歌声在晚风里飘得很远很远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031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1119449" cy="3166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⑤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半空中飞过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字形的雁群。村里的孩子们立刻眯起一只眼睛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高举双手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做成托枪瞄准的姿势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对着它们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砰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砰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地喝叫。雁儿们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咿咿呀呀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好像在说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明年见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孩子们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然后继续向暮色苍茫的天边慢慢地飞去。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090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32069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《枫桥夜泊》的作者张继将夜景与愁思交织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写下名句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月落乌啼霜满天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江枫渔火对愁眠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。作者看到的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是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和江枫渔火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听到的是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4772" y="323398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月落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74087" y="323398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乌啼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731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4"/>
            <a:ext cx="1093394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这次行程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我们计划去一睹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鸟的天堂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的盛景。远远地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我们看到了前方的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róng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shù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不一会儿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各种各样的鸟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lù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xù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从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shù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shāo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飞了出来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我们的眼睛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yìng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jiē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bù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xiá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鸟的天堂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真不愧是鸟的天堂啊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54910" y="256913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榕树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80722" y="336276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陆续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11825" y="336276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树梢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54910" y="411577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应接不暇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52772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《秋的原野》描绘了许多画面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下列理解错误的一项是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枫叶泛红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的画面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写出枫叶似火的特点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突出秋天的色彩美。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农民收稻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的画面充满欢声笑语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流露出丰收的喜悦。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牧童归来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的画面交织在缕缕炊烟之中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流露出匆忙焦急之感。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70443" y="17668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9112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38970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对加点词语的理解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下列说法正确的是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《枫桥夜泊》中的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对愁眠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写出了诗人因睡不着而发愁的状态。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《秋之黄昏》中的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比翼而飞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指大雁双双起飞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写出了形影不离的情趣。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《秋的原野》中的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天真烂漫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写出白鹅嫌这儿过于寂寞而不断鸣叫的样子。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56950" y="946407"/>
            <a:ext cx="4587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273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0058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阅读三则材料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体会静态描写和动态描写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按要求回答问题。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填写表格。</a:t>
            </a: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找出一处即可</a:t>
            </a: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8994227"/>
              </p:ext>
            </p:extLst>
          </p:nvPr>
        </p:nvGraphicFramePr>
        <p:xfrm>
          <a:off x="767750" y="2234243"/>
          <a:ext cx="10860656" cy="3338420"/>
        </p:xfrm>
        <a:graphic>
          <a:graphicData uri="http://schemas.openxmlformats.org/drawingml/2006/table">
            <a:tbl>
              <a:tblPr firstRow="1" firstCol="1" bandRow="1"/>
              <a:tblGrid>
                <a:gridCol w="2935311"/>
                <a:gridCol w="1761188"/>
                <a:gridCol w="2641781"/>
                <a:gridCol w="1761188"/>
                <a:gridCol w="1761188"/>
              </a:tblGrid>
              <a:tr h="8346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景致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秋的讯号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动态画面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静态画面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抒发情感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46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枫桥夜泊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霜满天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月落乌啼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孤寂忧愁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46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秋之黄昏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夕阳斜照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46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秋的原野</a:t>
                      </a: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①</a:t>
                      </a: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段</a:t>
                      </a: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芦苇开花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明净美好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8534675" y="3315903"/>
            <a:ext cx="95410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江枫</a:t>
            </a:r>
            <a:endParaRPr lang="zh-CN" altLang="en-US" sz="30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15976" y="4066403"/>
            <a:ext cx="17235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大雁南飞</a:t>
            </a:r>
            <a:endParaRPr lang="zh-CN" altLang="en-US" sz="30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46701" y="4066403"/>
            <a:ext cx="17235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乌鸦归巢</a:t>
            </a:r>
            <a:endParaRPr lang="zh-CN" altLang="en-US" sz="30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83863" y="4040524"/>
            <a:ext cx="17235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心旷神怡</a:t>
            </a:r>
            <a:endParaRPr lang="zh-CN" altLang="en-US" sz="30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30990" y="4908204"/>
            <a:ext cx="249299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白鹅浮水鸣叫</a:t>
            </a:r>
            <a:endParaRPr lang="zh-CN" altLang="en-US" sz="30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474289" y="4934082"/>
            <a:ext cx="95410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天空</a:t>
            </a:r>
            <a:endParaRPr lang="zh-CN" altLang="en-US" sz="30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8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966421"/>
            <a:ext cx="1093394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体会动态描写的好处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给《秋之黄昏》中的一处动态描写作批注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写在文中的批注框里。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/>
          <a:srcRect t="2039" r="3223" b="3066"/>
          <a:stretch/>
        </p:blipFill>
        <p:spPr>
          <a:xfrm>
            <a:off x="2388782" y="2628414"/>
            <a:ext cx="5970215" cy="378167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739229" y="3528091"/>
            <a:ext cx="5269319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     示</a:t>
            </a:r>
            <a:r>
              <a:rPr lang="zh-CN" altLang="en-US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例：“急急匆匆”一词生动形象地描写出夜幕即将降临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乌鸦急于归巢的情景。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5174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1091669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七、习作平台。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题目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　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即景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要求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观察一种自然现象或一处自然景观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重点观察景物的变化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写下观察所得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先补充题目再作文。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另纸写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612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五年级语文上册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966421"/>
            <a:ext cx="1071400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二、根据要求选择。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下列每小题词语中都有一个加点字的读音是错误的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请选出来。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瓷器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chí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瓜果累累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léi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榕树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rónɡ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不可计数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shǔ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聒碎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ɡuō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  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悄没声儿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qiāo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C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嫉妒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  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三更半夜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ɡēnɡ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97350" y="4303043"/>
            <a:ext cx="4956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95637" y="584717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68636" y="3749045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321050" y="3749045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68635" y="4527799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821381" y="4527799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85886" y="5293173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501539" y="5284547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68634" y="6062888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904529" y="6062888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7"/>
            <a:ext cx="1088140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下列加点词解释不正确的一项是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聒碎乡心梦不成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声音嘈杂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这里指风雪声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随意春芳歇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尽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身向榆关那畔行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那边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这里指关内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山居秋暝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日落时分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天色将晚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52769" y="118890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56865" y="2447643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732461" y="3381568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732461" y="4287645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169530" y="4287645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381226" y="5244068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700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5"/>
            <a:ext cx="11153954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关于海报的设计与制作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下面说法不正确的一项是</a:t>
            </a: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做海报的目的是宣传活动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吸引更多的人参与进来。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海报插图要纷繁复杂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不要采用简笔画的形式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这样过于单调。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海报宣传语最好能够制造悬念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能够激发观众的好奇心和参与愿望。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海报中的文字部分包括主题、宣传语、活动时间、地点、主办单位等。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45923" y="93719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943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5"/>
            <a:ext cx="1094257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下列说法有误的一项是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长相思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清平乐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一样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都是词牌名。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《枫桥夜泊》这首诗表达了诗人归隐山林的志向。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月迹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是孩子们寻月寻美的足迹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也可以理解为月在孩子们心中留下了美好印迹。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《鸟的天堂》一文中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作者通过描写榕树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表现出对榕树旺盛的生命力的赞美。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08687" y="98034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400" b="1" dirty="0">
              <a:solidFill>
                <a:srgbClr val="E72582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385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7"/>
            <a:ext cx="1091591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下列句子属于静态描写的一项是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竹喧归浣女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莲动下渔舟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只有无数的树根立在地上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像许多根木桩。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姑苏城外寒山寺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夜半钟声到客船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成群结队的大雁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在高空中比翼而飞。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73659" y="106660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465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61094"/>
            <a:ext cx="1048109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三、品读句子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院子的中央处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是那棵粗粗的桂树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疏疏的枝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疏疏的叶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桂花还没有开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却有了累累的骨朵儿了。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这句话运用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等叠词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从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四个方面具体描写了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静态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动态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的桂树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给人以画面感。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52586" y="329463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粗粗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96000" y="329463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疏疏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39414" y="329463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累累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17084" y="407013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树干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93930" y="407013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枝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53972" y="407013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55152" y="406480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骨朵儿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68911" y="486617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静态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8698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61094"/>
            <a:ext cx="1084340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仿照上面句子的写法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把下面的画面写具体。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小溪静静地流着。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示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眼前是一条清澈见底的小溪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它静静地流着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在阳光的照耀下闪着点点星光。站在高处看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它就像一条漂亮的带子飘绕在山间。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2106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2025</Words>
  <Application>Microsoft Office PowerPoint</Application>
  <PresentationFormat>宽屏</PresentationFormat>
  <Paragraphs>205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Times New Roman</vt:lpstr>
      <vt:lpstr>方正隶变_GBK</vt:lpstr>
      <vt:lpstr>方正书宋_GBK</vt:lpstr>
      <vt:lpstr>微软雅黑</vt:lpstr>
      <vt:lpstr>方正仿宋_GBK</vt:lpstr>
      <vt:lpstr>方正大标宋简体</vt:lpstr>
      <vt:lpstr>汉仪雅酷黑 95W</vt:lpstr>
      <vt:lpstr>方正小标宋_GBK</vt:lpstr>
      <vt:lpstr>Wingdings</vt:lpstr>
      <vt:lpstr>方正黑体_GBK</vt:lpstr>
      <vt:lpstr>方正楷体_GBK</vt:lpstr>
      <vt:lpstr>NEU-XT</vt:lpstr>
      <vt:lpstr>方正魏碑_GBK</vt:lpstr>
      <vt:lpstr>Arial</vt:lpstr>
      <vt:lpstr>NEU-BZ</vt:lpstr>
      <vt:lpstr>方正大标宋_GBK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255</cp:revision>
  <dcterms:created xsi:type="dcterms:W3CDTF">2019-06-19T02:08:00Z</dcterms:created>
  <dcterms:modified xsi:type="dcterms:W3CDTF">2025-09-20T06:12:16Z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