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518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mbria Math" panose="02040503050406030204" pitchFamily="18" charset="0"/>
      <p:regular r:id="rId24"/>
    </p:embeddedFont>
    <p:embeddedFont>
      <p:font typeface="方正大标宋_GBK" panose="03000509000000000000" pitchFamily="65" charset="-122"/>
      <p:regular r:id="rId25"/>
    </p:embeddedFont>
    <p:embeddedFont>
      <p:font typeface="方正大标宋简体" panose="02000000000000000000" pitchFamily="2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53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鸟的天堂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1687E36-9859-406C-B51F-498093C952A6}"/>
              </a:ext>
            </a:extLst>
          </p:cNvPr>
          <p:cNvSpPr/>
          <p:nvPr/>
        </p:nvSpPr>
        <p:spPr>
          <a:xfrm>
            <a:off x="505460" y="832619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22F4482-E157-4EEE-BD9F-ED4F1FA00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682159"/>
            <a:ext cx="11076709" cy="1704109"/>
          </a:xfrm>
          <a:prstGeom prst="rect">
            <a:avLst/>
          </a:prstGeom>
        </p:spPr>
      </p:pic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EAD34BD-A443-4EA7-ABF2-2C33F52F8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210262"/>
              </p:ext>
            </p:extLst>
          </p:nvPr>
        </p:nvGraphicFramePr>
        <p:xfrm>
          <a:off x="645120" y="2200816"/>
          <a:ext cx="1948980" cy="1013767"/>
        </p:xfrm>
        <a:graphic>
          <a:graphicData uri="http://schemas.openxmlformats.org/drawingml/2006/table">
            <a:tbl>
              <a:tblPr firstRow="1" firstCol="1" bandRow="1"/>
              <a:tblGrid>
                <a:gridCol w="974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37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榕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67017B7C-0AA0-4337-99C5-9CDFE2341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773441"/>
              </p:ext>
            </p:extLst>
          </p:nvPr>
        </p:nvGraphicFramePr>
        <p:xfrm>
          <a:off x="2859235" y="2200816"/>
          <a:ext cx="1948980" cy="1013767"/>
        </p:xfrm>
        <a:graphic>
          <a:graphicData uri="http://schemas.openxmlformats.org/drawingml/2006/table">
            <a:tbl>
              <a:tblPr firstRow="1" firstCol="1" bandRow="1"/>
              <a:tblGrid>
                <a:gridCol w="974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37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正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D7A8C384-4A33-4359-B063-7CD656144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573618"/>
              </p:ext>
            </p:extLst>
          </p:nvPr>
        </p:nvGraphicFramePr>
        <p:xfrm>
          <a:off x="5066969" y="2200816"/>
          <a:ext cx="1948980" cy="1013767"/>
        </p:xfrm>
        <a:graphic>
          <a:graphicData uri="http://schemas.openxmlformats.org/drawingml/2006/table">
            <a:tbl>
              <a:tblPr firstRow="1" firstCol="1" bandRow="1"/>
              <a:tblGrid>
                <a:gridCol w="974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37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涨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潮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E3657D8B-A7C8-49A9-B7F7-D4628FFF9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325529"/>
              </p:ext>
            </p:extLst>
          </p:nvPr>
        </p:nvGraphicFramePr>
        <p:xfrm>
          <a:off x="7267333" y="2200815"/>
          <a:ext cx="1948980" cy="1013767"/>
        </p:xfrm>
        <a:graphic>
          <a:graphicData uri="http://schemas.openxmlformats.org/drawingml/2006/table">
            <a:tbl>
              <a:tblPr firstRow="1" firstCol="1" bandRow="1"/>
              <a:tblGrid>
                <a:gridCol w="974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37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画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30CADACE-C2F4-49E4-B3B6-CC4F392715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65350"/>
              </p:ext>
            </p:extLst>
          </p:nvPr>
        </p:nvGraphicFramePr>
        <p:xfrm>
          <a:off x="9486660" y="2200814"/>
          <a:ext cx="1948980" cy="1013767"/>
        </p:xfrm>
        <a:graphic>
          <a:graphicData uri="http://schemas.openxmlformats.org/drawingml/2006/table">
            <a:tbl>
              <a:tblPr firstRow="1" firstCol="1" bandRow="1"/>
              <a:tblGrid>
                <a:gridCol w="974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37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1F1D95-88EE-444C-B9FE-412ED08F916D}"/>
              </a:ext>
            </a:extLst>
          </p:cNvPr>
          <p:cNvSpPr/>
          <p:nvPr/>
        </p:nvSpPr>
        <p:spPr>
          <a:xfrm>
            <a:off x="505460" y="946407"/>
            <a:ext cx="10467340" cy="5180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二、选字填空。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桨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浆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奖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船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励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梢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稍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捎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微　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725CAEF-F272-4F96-9174-D88E369FC6FF}"/>
              </a:ext>
            </a:extLst>
          </p:cNvPr>
          <p:cNvSpPr/>
          <p:nvPr/>
        </p:nvSpPr>
        <p:spPr>
          <a:xfrm>
            <a:off x="1509529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F790F9-FF88-484D-83A4-564118CA7344}"/>
              </a:ext>
            </a:extLst>
          </p:cNvPr>
          <p:cNvSpPr/>
          <p:nvPr/>
        </p:nvSpPr>
        <p:spPr>
          <a:xfrm>
            <a:off x="4267409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A068C9-5083-4301-8780-B58D3735FFE8}"/>
              </a:ext>
            </a:extLst>
          </p:cNvPr>
          <p:cNvSpPr/>
          <p:nvPr/>
        </p:nvSpPr>
        <p:spPr>
          <a:xfrm>
            <a:off x="6683227" y="33627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37D462-E357-44F3-82E9-A5D390621CB9}"/>
              </a:ext>
            </a:extLst>
          </p:cNvPr>
          <p:cNvSpPr/>
          <p:nvPr/>
        </p:nvSpPr>
        <p:spPr>
          <a:xfrm>
            <a:off x="1438416" y="55110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CDB8B46-F22A-49CF-A239-52C546369A86}"/>
              </a:ext>
            </a:extLst>
          </p:cNvPr>
          <p:cNvSpPr/>
          <p:nvPr/>
        </p:nvSpPr>
        <p:spPr>
          <a:xfrm>
            <a:off x="3870594" y="55110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ACCB1E4-37A1-4D3E-9B11-5DF9CCA1ECC8}"/>
              </a:ext>
            </a:extLst>
          </p:cNvPr>
          <p:cNvSpPr/>
          <p:nvPr/>
        </p:nvSpPr>
        <p:spPr>
          <a:xfrm>
            <a:off x="6683226" y="55110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D2E7F30-C4B8-4934-8B26-F6FA94A13B95}"/>
              </a:ext>
            </a:extLst>
          </p:cNvPr>
          <p:cNvSpPr/>
          <p:nvPr/>
        </p:nvSpPr>
        <p:spPr>
          <a:xfrm>
            <a:off x="505460" y="861094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三、照样子换偏旁组词。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23FD917-C965-410A-A4BD-D3C512495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27489"/>
            <a:ext cx="11006455" cy="15262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3C546A5D-B0E3-4B2E-B2AB-EFD2923274B5}"/>
                  </a:ext>
                </a:extLst>
              </p:cNvPr>
              <p:cNvSpPr/>
              <p:nvPr/>
            </p:nvSpPr>
            <p:spPr>
              <a:xfrm>
                <a:off x="4171989" y="2599308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暇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3C546A5D-B0E3-4B2E-B2AB-EFD2923274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1989" y="2599308"/>
                <a:ext cx="742511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AD563763-E677-4A04-B605-30BB82817101}"/>
                  </a:ext>
                </a:extLst>
              </p:cNvPr>
              <p:cNvSpPr/>
              <p:nvPr/>
            </p:nvSpPr>
            <p:spPr>
              <a:xfrm>
                <a:off x="5593000" y="1885702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暑假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AD563763-E677-4A04-B605-30BB828171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3000" y="1885702"/>
                <a:ext cx="1178528" cy="6155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6EBDC175-4E74-4BAA-916A-53918C0D5836}"/>
                  </a:ext>
                </a:extLst>
              </p:cNvPr>
              <p:cNvSpPr/>
              <p:nvPr/>
            </p:nvSpPr>
            <p:spPr>
              <a:xfrm>
                <a:off x="5640834" y="2619701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无暇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6EBDC175-4E74-4BAA-916A-53918C0D58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0834" y="2619701"/>
                <a:ext cx="1178528" cy="6155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3D9E4320-D0AB-4D74-9C79-525CC03C1FAA}"/>
                  </a:ext>
                </a:extLst>
              </p:cNvPr>
              <p:cNvSpPr/>
              <p:nvPr/>
            </p:nvSpPr>
            <p:spPr>
              <a:xfrm>
                <a:off x="9880328" y="1885701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高塔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3D9E4320-D0AB-4D74-9C79-525CC03C1F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0328" y="1885701"/>
                <a:ext cx="1178528" cy="61555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B3E032B-AF07-40A1-8A36-69BBB8119430}"/>
                  </a:ext>
                </a:extLst>
              </p:cNvPr>
              <p:cNvSpPr/>
              <p:nvPr/>
            </p:nvSpPr>
            <p:spPr>
              <a:xfrm>
                <a:off x="8403315" y="2619701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搭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B3E032B-AF07-40A1-8A36-69BBB81194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3315" y="2619701"/>
                <a:ext cx="742511" cy="61555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606BABD7-6954-405B-8685-F674B147ED6D}"/>
                  </a:ext>
                </a:extLst>
              </p:cNvPr>
              <p:cNvSpPr/>
              <p:nvPr/>
            </p:nvSpPr>
            <p:spPr>
              <a:xfrm>
                <a:off x="9877452" y="2634898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搭手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606BABD7-6954-405B-8685-F674B147ED6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7452" y="2634898"/>
                <a:ext cx="1178528" cy="61555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1F716EE-0CD2-441D-AFF4-07508B2549D6}"/>
              </a:ext>
            </a:extLst>
          </p:cNvPr>
          <p:cNvSpPr/>
          <p:nvPr/>
        </p:nvSpPr>
        <p:spPr>
          <a:xfrm>
            <a:off x="505459" y="946408"/>
            <a:ext cx="10898661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四、根据画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部分的意思写出本课中的词语。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我注意地看着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眼睛都应付不过来了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看清楚了这只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又错过了那只。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   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大榕树的枝干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多得无法计算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让人怎么也数不清。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  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这美丽的大榕树让我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不忍离开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D56D7C8-0C43-40E4-8CAD-8FD698FBBDBE}"/>
              </a:ext>
            </a:extLst>
          </p:cNvPr>
          <p:cNvSpPr/>
          <p:nvPr/>
        </p:nvSpPr>
        <p:spPr>
          <a:xfrm>
            <a:off x="4167267" y="26726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应接不暇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91A0D7-0686-4DE9-A789-965447599BD7}"/>
              </a:ext>
            </a:extLst>
          </p:cNvPr>
          <p:cNvSpPr/>
          <p:nvPr/>
        </p:nvSpPr>
        <p:spPr>
          <a:xfrm>
            <a:off x="1218213" y="4268537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不可计数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A9BC008-0F90-41BA-8156-7EEC34C3EC7A}"/>
              </a:ext>
            </a:extLst>
          </p:cNvPr>
          <p:cNvSpPr/>
          <p:nvPr/>
        </p:nvSpPr>
        <p:spPr>
          <a:xfrm>
            <a:off x="7819144" y="50532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留恋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8844863-3C81-4AFC-B78E-98489330A973}"/>
              </a:ext>
            </a:extLst>
          </p:cNvPr>
          <p:cNvSpPr/>
          <p:nvPr/>
        </p:nvSpPr>
        <p:spPr>
          <a:xfrm>
            <a:off x="388189" y="861094"/>
            <a:ext cx="10550105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那翠绿的颜色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明亮地照耀着我们的眼睛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似乎每一片绿叶上都有一个新的生命在颤动。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这句话是对榕树的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静态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动态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作者从绿色中感受到有一种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在涌动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赞美了榕树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462B86D-B62F-41A9-9834-2309332C2548}"/>
              </a:ext>
            </a:extLst>
          </p:cNvPr>
          <p:cNvSpPr/>
          <p:nvPr/>
        </p:nvSpPr>
        <p:spPr>
          <a:xfrm>
            <a:off x="5239847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A8B788D-4314-4621-83FA-73AB9BAAAEA1}"/>
              </a:ext>
            </a:extLst>
          </p:cNvPr>
          <p:cNvSpPr/>
          <p:nvPr/>
        </p:nvSpPr>
        <p:spPr>
          <a:xfrm>
            <a:off x="5724329" y="40649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生命力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949435-3863-473C-9619-6D6A0777F50B}"/>
              </a:ext>
            </a:extLst>
          </p:cNvPr>
          <p:cNvSpPr/>
          <p:nvPr/>
        </p:nvSpPr>
        <p:spPr>
          <a:xfrm>
            <a:off x="1613639" y="482925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旺盛的生命力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8844863-3C81-4AFC-B78E-98489330A973}"/>
              </a:ext>
            </a:extLst>
          </p:cNvPr>
          <p:cNvSpPr/>
          <p:nvPr/>
        </p:nvSpPr>
        <p:spPr>
          <a:xfrm>
            <a:off x="505460" y="946407"/>
            <a:ext cx="11006455" cy="3706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昨天是我的眼睛骗了我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</a:t>
            </a:r>
            <a:r>
              <a:rPr lang="en-US" altLang="zh-CN" sz="32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2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的确是鸟的天堂啊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第一个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第二个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。作者发出这样的感叹是因为</a:t>
            </a:r>
            <a:endParaRPr lang="en-US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6BA1324-405B-4F5B-B967-8E86AEC5272E}"/>
              </a:ext>
            </a:extLst>
          </p:cNvPr>
          <p:cNvSpPr/>
          <p:nvPr/>
        </p:nvSpPr>
        <p:spPr>
          <a:xfrm>
            <a:off x="5838536" y="175638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大榕树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B4942C-8CBD-40BA-8E53-B62E92392666}"/>
              </a:ext>
            </a:extLst>
          </p:cNvPr>
          <p:cNvSpPr/>
          <p:nvPr/>
        </p:nvSpPr>
        <p:spPr>
          <a:xfrm>
            <a:off x="1408271" y="250471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鸟儿自由生活的环境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F1A47D-04A4-4BE6-B6F1-9375E2426552}"/>
              </a:ext>
            </a:extLst>
          </p:cNvPr>
          <p:cNvSpPr/>
          <p:nvPr/>
        </p:nvSpPr>
        <p:spPr>
          <a:xfrm>
            <a:off x="956865" y="3281460"/>
            <a:ext cx="103264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这里环境舒适</a:t>
            </a:r>
            <a:r>
              <a:rPr lang="en-US" altLang="zh-CN" sz="30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作者亲身感受到鸟儿在这里生活得自由自在</a:t>
            </a:r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16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473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NEU-HZ</vt:lpstr>
      <vt:lpstr>Calibri</vt:lpstr>
      <vt:lpstr>方正大标宋_GBK</vt:lpstr>
      <vt:lpstr>方正隶变_GBK</vt:lpstr>
      <vt:lpstr>方正书宋_GBK</vt:lpstr>
      <vt:lpstr>NEU-BZ</vt:lpstr>
      <vt:lpstr>Cambria Math</vt:lpstr>
      <vt:lpstr>Wingdings</vt:lpstr>
      <vt:lpstr>Arial</vt:lpstr>
      <vt:lpstr>方正小标宋_GBK</vt:lpstr>
      <vt:lpstr>方正楷体_GBK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2025-11-21T00:27:22Z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