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0" r:id="rId4"/>
    <p:sldId id="541" r:id="rId5"/>
    <p:sldId id="542" r:id="rId6"/>
    <p:sldId id="543" r:id="rId7"/>
    <p:sldId id="544" r:id="rId8"/>
    <p:sldId id="545" r:id="rId9"/>
    <p:sldId id="520" r:id="rId10"/>
    <p:sldId id="546" r:id="rId11"/>
    <p:sldId id="547" r:id="rId12"/>
    <p:sldId id="550" r:id="rId13"/>
    <p:sldId id="551" r:id="rId14"/>
    <p:sldId id="552" r:id="rId15"/>
    <p:sldId id="553" r:id="rId16"/>
    <p:sldId id="554" r:id="rId17"/>
    <p:sldId id="555" r:id="rId18"/>
    <p:sldId id="556" r:id="rId19"/>
    <p:sldId id="557" r:id="rId20"/>
    <p:sldId id="558" r:id="rId21"/>
    <p:sldId id="560" r:id="rId22"/>
    <p:sldId id="559" r:id="rId23"/>
    <p:sldId id="548" r:id="rId24"/>
    <p:sldId id="549" r:id="rId25"/>
    <p:sldId id="498" r:id="rId26"/>
    <p:sldId id="427" r:id="rId27"/>
  </p:sldIdLst>
  <p:sldSz cx="12192000" cy="6858000"/>
  <p:notesSz cx="6858000" cy="9144000"/>
  <p:embeddedFontLst>
    <p:embeddedFont>
      <p:font typeface="方正小标宋_GBK" pitchFamily="65" charset="-122"/>
      <p:regular r:id="rId28"/>
    </p:embeddedFont>
    <p:embeddedFont>
      <p:font typeface="方正黑体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方正大标宋_GBK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方正大标宋简体" charset="-122"/>
      <p:regular r:id="rId34"/>
    </p:embeddedFont>
    <p:embeddedFont>
      <p:font typeface="方正书宋_GBK" pitchFamily="65" charset="-122"/>
      <p:regular r:id="rId35"/>
    </p:embeddedFont>
    <p:embeddedFont>
      <p:font typeface="方正仿宋_GBK" pitchFamily="65" charset="-122"/>
      <p:regular r:id="rId36"/>
    </p:embeddedFont>
    <p:embeddedFont>
      <p:font typeface="NEU-XT" pitchFamily="18" charset="-12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NEU-BZ" pitchFamily="2" charset="-122"/>
      <p:regular r:id="rId42"/>
      <p:bold r:id="rId43"/>
      <p:italic r:id="rId44"/>
      <p:boldItalic r:id="rId45"/>
    </p:embeddedFont>
    <p:embeddedFont>
      <p:font typeface="方正楷体_GBK" pitchFamily="65" charset="-122"/>
      <p:regular r:id="rId46"/>
    </p:embeddedFont>
    <p:embeddedFont>
      <p:font typeface="NEU-HZ" pitchFamily="2" charset="-122"/>
      <p:regular r:id="rId47"/>
      <p:italic r:id="rId48"/>
    </p:embeddedFont>
    <p:embeddedFont>
      <p:font typeface="方正隶变_GBK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" Target="slide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 b="1" dirty="0" smtClean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第六</a:t>
            </a: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单元综合训练</a:t>
            </a:r>
            <a:endParaRPr lang="zh-CN" altLang="zh-CN" sz="4000" b="1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61094"/>
            <a:ext cx="10886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五、补全下列名言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由俭入奢易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爸爸用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告诫我们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现在虽然处在安乐的环境中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但要想到可能的危险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要倡导节俭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反对奢侈浪费。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5756" y="173951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由奢入俭难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9398" y="246217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居安思危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4320" y="24621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戒奢以俭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8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6792"/>
            <a:ext cx="10844169" cy="558614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历览前贤国与家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成由勤俭破由奢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于国家而言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勤俭节约是繁荣昌盛的重要保障。《尚书》中就曾说过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人就像种子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要做一粒好种子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袁隆平爷爷为解决天下人的吃饭问题作出了重大贡献。我们要珍惜每一粒粮食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正所谓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一粥一饭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半丝半缕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828" y="1589093"/>
            <a:ext cx="1033044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克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勤于邦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5279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克俭于家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25531" y="475131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当思来处不易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633" y="4701144"/>
            <a:ext cx="1013772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恒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念物力维艰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8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230" y="861094"/>
            <a:ext cx="10855354" cy="588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六、父母的爱无微不至。同学们针对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无微不至的爱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展开了讨论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请你也积极参与进来吧。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芸芸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每天早上出门前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妈妈都会再三提醒我带好必备的东西。有一次妈妈没有叮嘱我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到校后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我发现自己忘记带文具盒了。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小浩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星期天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爸爸教我骑自行车。刚开始时我还没蹬几下就摔倒了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所以很害怕。但是爸爸一直鼓励我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帮助我战胜了内心的恐惧。最终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我学会了骑自行车。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1094"/>
            <a:ext cx="10735112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你怎么看待以上事例中父母的做法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任选一例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引用恰当的材料说说你的观点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658" y="2158822"/>
            <a:ext cx="10739257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我认为小浩爸爸的做法很好。在小浩学骑自行车摔倒后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他鼓励小浩不要放弃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帮助小浩战胜了内心的恐惧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让小浩最终成功学会了骑自行车。诺贝尔奖获得者巴雷尼的妈妈也是这样做的。巴雷尼因病残疾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他在妈妈的鼓励下坚持锻炼身体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锲而不舍地学习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最终获得了诺贝尔生理学或医学奖。由此可见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父母的鼓励能给孩子带来自信和动力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让孩子更好地成长。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7346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七、阅读材料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材料一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有数据显示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2000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年至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2010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年这十年间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中国城镇空巢老人比例由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42%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上升到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54%,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农村由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37.9%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上升到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45.6%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2013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年中国空巢老人人口超过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亿。随着第一代独生子女的父母陆续进入老年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2030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年中国空巢老人人数将增加到两亿多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占到老人总数的九成。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25223"/>
            <a:ext cx="108299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黑体_GBK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材料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为鼓励子女多尽孝道、多陪父母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中国政府提出了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新二十四孝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希望唤醒青年人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尤其是习惯以自我为中心的独生一代的孝心。新二十四孝要求子女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教父母学会上网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经常给父母做饭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给父母买保险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等。政府还将子女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应当经常看望或者问候老年人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正式入法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以期从法律层面敦促子女履行对老人的精神赡养义务。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77277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根据材料内容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下列说法中正确的一项是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中国农村空巢老人比中国城镇空巢老人比例更高。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预计到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2030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中国空巢老人人数将增加两亿多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占到老人总数的九成。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中国政府提出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新二十四孝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目的是鼓励子女多尽孝道、多陪父母。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马林大学毕业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不找工作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吃住在父母家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整天上网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他这是孝敬父母、陪伴父母的表现。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97349" y="1008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读了材料二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你觉得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新二十四孝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还可能包括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请设计一条尊老孝老的宣传标语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表达对老年人的关爱。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411" y="801464"/>
            <a:ext cx="1058255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经常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给父母打电话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2350" y="1775351"/>
            <a:ext cx="43910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和父母一起锻炼身体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566584"/>
            <a:ext cx="1018738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适当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参与父母的活动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9200" y="4033113"/>
            <a:ext cx="68151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尊老从心开始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孝老从我做起。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4" y="861094"/>
            <a:ext cx="1073467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八、阅读短文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小标宋_GBK"/>
                <a:cs typeface="Times New Roman"/>
              </a:rPr>
              <a:t>最幸福的一晚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一晚犹在眼前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那时的我十二岁。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妈妈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爸爸带着我和妹妹一路上紧赶慢赶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就是为了在除夕前到达老家。可到底没赶上最后一班长途客车。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住旅社一晚需要十四块钱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爸爸羞愧地摸着荷包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妈妈则犹豫不决地看着我和妹妹。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我似乎领会到了什么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拿出我小小男子汉的勇气说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我们不住店。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4356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在那个寒风凛冽的夜晚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我们全家蜷缩在车站的长亭下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期待着天亮。冷风中飘来抄手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馄饨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的香气。妈妈兴奋地说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反正我们已省了一笔钱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索性去大吃一顿暖暖身子。我和妹妹当然是拍手叫好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爸爸则舔舔嘴唇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把几张票子数给妈妈后坚守原地。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毛钱一碗的抄手我们共吃了七碗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辣得我们浑身淌汗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妈妈扳着指头计算说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我们才花了一块四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以后当家就要这样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既不要奢侈也不要对不起自己。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960563" y="390551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5" y="879618"/>
            <a:ext cx="108106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看拼音写字词。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母亲弯着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jǐ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bèi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在机器的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zào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shēnɡ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中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继续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mánɡ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lù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。看到这一幕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我努力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住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自己的眼泪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不让它掉下来。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9289" y="18829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脊背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162" y="26459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噪声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26459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394" y="34153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抑制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772776" cy="3933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过瘾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之后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我们开始犯困。爸爸脱下他的军大衣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妈妈脱下她的外套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给我和妹妹做了一个最舒适的地铺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我们很快就睡着了。闭上眼之前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我看见爸爸妈妈哈出的白气在夜晚的灯光下急速升腾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我和妹妹感觉这真是我们在童年过得最幸福的一个夜晚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新奇、有趣又美妙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77277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很多年后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我们又谈起那晚时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妈妈无意中说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是我一生中最冷的晚上。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我突然记起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他们都没有地铺睡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爸爸甚至没吃过抄手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他们都穿着单衣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哆嗦在寒亭的灯光下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守护着他们的两个小宝贝。他们将寒冷隐藏在我们认为最幸福的回忆里。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4782235"/>
            <a:ext cx="108959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坚守原地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一词在文中的意思是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47699" y="4677460"/>
            <a:ext cx="1050607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爸爸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没和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一起去吃抄手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在原地看行李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46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2963" y="95833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读短文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填导图。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777484"/>
            <a:ext cx="27044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场景一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母亲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4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吃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抄手而爸爸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坚守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原地。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017962" y="1855083"/>
            <a:ext cx="19907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场景二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902025" y="1739881"/>
            <a:ext cx="34766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父母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脱下外套为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打地铺而他们自己哈出的白气在夜晚灯光下急速升腾。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6020" y="1855083"/>
            <a:ext cx="2040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我的体会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8324849" y="1739881"/>
            <a:ext cx="31870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父母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对孩子的爱是无私的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宁愿自己忍冻挨饿也要照顾好孩子。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5460" y="1855083"/>
            <a:ext cx="2590165" cy="315405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7376" y="1778149"/>
            <a:ext cx="3349724" cy="469637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84232" y="1772816"/>
            <a:ext cx="3349724" cy="469637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133616" y="3586258"/>
            <a:ext cx="7516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7277100" y="3733101"/>
            <a:ext cx="826665" cy="8389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3954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2678"/>
            <a:ext cx="106512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对文中画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的句子理解不正确的一项是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爸爸羞愧是因为他没有足够的钱让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住店。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妈妈犹豫不决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是因为既想省钱不住店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又觉得不住店对不起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这体现了爸爸的困窘和妈妈的矛盾。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这反映了他们面对住不住店意见不统一。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4750" y="10267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8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883893"/>
            <a:ext cx="10684778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读选文的结尾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说说这样写的特点和作用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71" y="1682125"/>
            <a:ext cx="106176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选文的结尾照应了题目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深化了主题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表达了对父母无私而伟大的爱的感激之情。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8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1067"/>
            <a:ext cx="109386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九、习作平台。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读了上文《最幸福的一晚》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你内心一定十分感动。成长的过程中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我们也会遇到很多人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有真诚陪伴我们的朋友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有谆谆教导我们的老师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有无私帮助我们的陌生人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你想对他们说些什么呢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选择其中的一个人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把你想说的内容写成一封信寄给他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吧。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1067"/>
            <a:ext cx="10751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下列加点字的读音完全正确的一项是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颓败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tuí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兼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歧途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耽误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客栈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腼腆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噪音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cào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高跷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qiāo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冤枉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wàng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落榜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bǎng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誊写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téng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谨慎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jǐn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54195" y="18491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942187" y="2922002"/>
            <a:ext cx="68008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        ·                      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958265" y="3678580"/>
            <a:ext cx="68008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            ·                      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966654" y="4458786"/>
            <a:ext cx="68008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             ·                     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1403598" y="5229200"/>
            <a:ext cx="68008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      ·                     ·   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53309"/>
            <a:ext cx="107267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考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字共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部首是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第六笔是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　　　　</a:t>
            </a:r>
            <a:r>
              <a:rPr lang="zh-CN" altLang="zh-CN" sz="3400" dirty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丨　　　　</a:t>
            </a:r>
            <a:r>
              <a:rPr lang="zh-CN" altLang="zh-CN" sz="3400" dirty="0">
                <a:ea typeface="Calibri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NEU-BZ"/>
                <a:cs typeface="Times New Roman"/>
              </a:rPr>
              <a:t>ㄅ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endParaRPr lang="zh-CN" altLang="en-US" sz="3400" dirty="0"/>
          </a:p>
        </p:txBody>
      </p:sp>
      <p:pic>
        <p:nvPicPr>
          <p:cNvPr id="8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79874" y="1807129"/>
            <a:ext cx="446306" cy="4463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76222" y="9925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75342"/>
            <a:ext cx="108967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下列句子中的省略号分别有什么作用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表示说话时断断续续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表示语意未尽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表示列举的省略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我看踩高跷走路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看虾兵、蚌精、牛头、马面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我鼻子一酸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攥着钱跑了出去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60208" y="3361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3411" y="41726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42500"/>
            <a:ext cx="1093866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选择合适的描写方式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想想其作用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再把作用写下来。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场景描写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细节描写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我和妈妈兴高采烈地去街上买东西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街道上一夜之间仿佛变了个样儿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大街上张灯结彩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热闹非凡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家家户户贴着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倒福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、对联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还挂着红灯笼。人们穿着节日的盛装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面带微笑地走进各个市场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有的购物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有的观赏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一片欢乐祥和的景象。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1975" y="52635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960" y="5795254"/>
            <a:ext cx="77429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生动形象地写出了街上的热闹、祥和。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34436"/>
            <a:ext cx="108357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我的心里忐忑不安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生怕老师公布出我的分数。我把头轻轻地低了下去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目光躲闪着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脑子里一直想着妈妈知道分数后那生气和失望的表情。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3233" y="2578357"/>
            <a:ext cx="421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610" y="3234108"/>
            <a:ext cx="80269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生动形象地写出了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内心的忐忑不安。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810613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四、体会课文结尾的作用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结尾在文中的作用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从结构上说有点题、首尾呼应、总结全文等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从内容上说有突出人物品质或情感、点明中心、深化中心等。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于是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我又想起了在故乡童年时代的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摇花乐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还有那摇落的阵阵桂花雨。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《桂花雨》以此句结尾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又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字看出作者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此结尾的作用是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535413"/>
            <a:ext cx="10124992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不止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一次想起故乡童年时代的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摇花乐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和桂花雨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1039" y="5834875"/>
            <a:ext cx="42694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点明中心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升华主题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6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6792"/>
            <a:ext cx="1076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醒来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枕边一片湿。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就这样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我有了第一本长篇小说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这两个结尾都使用了省略号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留给读者想象的空间。第一个省略号省略的是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第二个省略号省略的是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但都是表达对父母深深的爱。这两个结尾都起到了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作用。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9475" y="330617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梦里的内容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2810" y="407975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以后的故事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2997" y="4873453"/>
            <a:ext cx="65992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意犹未尽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突出人物感情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深化中心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1464</Words>
  <Application>Microsoft Office PowerPoint</Application>
  <PresentationFormat>自定义</PresentationFormat>
  <Paragraphs>176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方正小标宋_GBK</vt:lpstr>
      <vt:lpstr>方正黑体_GBK</vt:lpstr>
      <vt:lpstr>华文宋体</vt:lpstr>
      <vt:lpstr>方正大标宋_GBK</vt:lpstr>
      <vt:lpstr>微软雅黑</vt:lpstr>
      <vt:lpstr>汉仪雅酷黑 95W</vt:lpstr>
      <vt:lpstr>方正大标宋简体</vt:lpstr>
      <vt:lpstr>方正书宋_GBK</vt:lpstr>
      <vt:lpstr>方正仿宋_GBK</vt:lpstr>
      <vt:lpstr>NEU-XT</vt:lpstr>
      <vt:lpstr>Calibri</vt:lpstr>
      <vt:lpstr>NEU-BZ</vt:lpstr>
      <vt:lpstr>方正楷体_GBK</vt:lpstr>
      <vt:lpstr>NEU-HZ</vt:lpstr>
      <vt:lpstr>方正隶变_GBK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2025-09-18T02:49:52Z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