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47" r:id="rId6"/>
    <p:sldId id="548" r:id="rId7"/>
    <p:sldId id="549" r:id="rId8"/>
    <p:sldId id="550" r:id="rId9"/>
    <p:sldId id="551" r:id="rId10"/>
    <p:sldId id="541" r:id="rId11"/>
    <p:sldId id="542" r:id="rId12"/>
    <p:sldId id="554" r:id="rId13"/>
    <p:sldId id="544" r:id="rId14"/>
    <p:sldId id="552" r:id="rId15"/>
    <p:sldId id="553" r:id="rId16"/>
    <p:sldId id="555" r:id="rId17"/>
    <p:sldId id="545" r:id="rId18"/>
    <p:sldId id="546" r:id="rId19"/>
    <p:sldId id="498" r:id="rId20"/>
    <p:sldId id="539" r:id="rId21"/>
    <p:sldId id="427" r:id="rId22"/>
  </p:sldIdLst>
  <p:sldSz cx="12192000" cy="6858000"/>
  <p:notesSz cx="6858000" cy="9144000"/>
  <p:embeddedFontLst>
    <p:embeddedFont>
      <p:font typeface="方正大标宋_GBK" panose="03000509000000000000" pitchFamily="65" charset="-122"/>
      <p:regular r:id="rId23"/>
    </p:embeddedFont>
    <p:embeddedFont>
      <p:font typeface="方正仿宋_GBK" panose="03000509000000000000" pitchFamily="65" charset="-122"/>
      <p:regular r:id="rId24"/>
    </p:embeddedFont>
    <p:embeddedFont>
      <p:font typeface="方正楷体_GBK" panose="03000509000000000000" pitchFamily="65" charset="-122"/>
      <p:regular r:id="rId25"/>
    </p:embeddedFont>
    <p:embeddedFont>
      <p:font typeface="方正大标宋简体" panose="02010600030101010101" charset="-122"/>
      <p:regular r:id="rId26"/>
    </p:embeddedFont>
    <p:embeddedFont>
      <p:font typeface="方正宋黑_GBK" panose="03000509000000000000" pitchFamily="65" charset="-122"/>
      <p:regular r:id="rId27"/>
    </p:embeddedFont>
    <p:embeddedFont>
      <p:font typeface="方正隶变_GBK" panose="03000509000000000000" pitchFamily="65" charset="-122"/>
      <p:regular r:id="rId28"/>
    </p:embeddedFont>
    <p:embeddedFont>
      <p:font typeface="NEU-HZ" panose="02010600010101010101" pitchFamily="2" charset="-122"/>
      <p:regular r:id="rId29"/>
      <p:italic r:id="rId30"/>
    </p:embeddedFont>
    <p:embeddedFont>
      <p:font typeface="NEU-XT" panose="02020503000000020003" pitchFamily="18" charset="-122"/>
      <p:regular r:id="rId31"/>
    </p:embeddedFont>
    <p:embeddedFont>
      <p:font typeface="方正小标宋_GBK" panose="03000509000000000000" pitchFamily="65" charset="-122"/>
      <p:regular r:id="rId32"/>
    </p:embeddedFont>
    <p:embeddedFont>
      <p:font typeface="微软雅黑" panose="020B0503020204020204" pitchFamily="34" charset="-122"/>
      <p:regular r:id="rId33"/>
      <p:bold r:id="rId34"/>
    </p:embeddedFont>
    <p:embeddedFont>
      <p:font typeface="NEU-BZ" panose="02010600010101010101" pitchFamily="2" charset="-122"/>
      <p:regular r:id="rId35"/>
      <p:bold r:id="rId36"/>
      <p:italic r:id="rId37"/>
      <p:boldItalic r:id="rId38"/>
    </p:embeddedFont>
    <p:embeddedFont>
      <p:font typeface="方正书宋_GBK" panose="03000509000000000000" pitchFamily="65" charset="-122"/>
      <p:regular r:id="rId39"/>
    </p:embeddedFont>
    <p:embeddedFont>
      <p:font typeface="方正黑体_GBK" panose="03000509000000000000" pitchFamily="65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24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人谈读书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77789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下列说法不正确的一项是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朱熹认为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三到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之中最重要的是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口到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敏而好学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不耻下问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讲的是学习态度。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朱熹是儒学集大成者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他的著作有《四书章句集注》。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孔子是中国古代的教育家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他的教育思想核心是因材施教、有教无类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《论语》就是由孔子的弟子及其再传弟子编撰而成。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67673" y="9464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943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9947" y="861094"/>
            <a:ext cx="1099867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五、品读句子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我非生而知之者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好古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敏以求之者也。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这句话是孔子的自我鉴定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他把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作为自己取得成绩的重要原因。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97196" y="247692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敏以求之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385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9947" y="861094"/>
            <a:ext cx="1099867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这句话的意思是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的人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而是喜好古代文化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的人。连孔子这样的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圣人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都坚持学习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我们更应该对学习抱一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种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 smtClean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的态度。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46023" y="94640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生来什么都知道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49713" y="1702174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勤勉地去求得知识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2540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学而不厌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60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5"/>
            <a:ext cx="946317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六、根据课文内容填空。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朱熹的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一句告诉了我们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三到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之中最重要的是什么。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孔子告诉我们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智慧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就是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56184" y="168215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三到之中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36146" y="168215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心到最急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21655" y="327986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知之为知之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14817" y="404425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不知为不知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465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64849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孔子用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这句话告诫我们要勤奋学习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而且要有上进心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要不停地对自己有更高的要求。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77452" y="946407"/>
            <a:ext cx="3773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学如不及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犹恐失之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60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8"/>
            <a:ext cx="1067437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七、阅读课文片段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余尝谓读书有三到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谓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。心不在此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则眼不看仔细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心眼既不专一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却只漫浪诵读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决不能记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记亦不能久也。三到之中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 smtClean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400" u="sng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急。</a:t>
            </a:r>
            <a:r>
              <a:rPr lang="zh-CN" altLang="zh-CN" sz="3400" u="wavy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心既到矣</a:t>
            </a:r>
            <a:r>
              <a:rPr lang="en-US" altLang="zh-CN" sz="3400" u="wavy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wavy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眼口岂不到乎</a:t>
            </a:r>
            <a:r>
              <a:rPr lang="en-US" altLang="zh-CN" sz="3400" u="wavy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按原文填空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16821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24918" y="16895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9921" y="24569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口到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49537" y="32663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3141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8"/>
            <a:ext cx="1089866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解释下列词语。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漫浪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选文的作者是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代的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。文中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急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字的意思是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与现代汉语的常用义不同。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说说文中画波浪线的句子的意思。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6276" y="168215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曾经。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80699" y="168215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随意。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07787" y="2492731"/>
            <a:ext cx="24657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难道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怎么。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63185" y="32974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41175" y="32829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朱熹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48323" y="4057616"/>
            <a:ext cx="20297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要紧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重要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0992" y="5515932"/>
            <a:ext cx="851553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心已经到了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眼会看不仔细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嘴会读不正确吗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001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任务三</a:t>
            </a:r>
            <a:r>
              <a:rPr lang="en-US" altLang="zh-CN" sz="3400" dirty="0">
                <a:solidFill>
                  <a:srgbClr val="000000"/>
                </a:solidFill>
                <a:latin typeface="方正宋黑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共读经典品华章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八、阅读小古文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匡衡勤学而无烛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邻居有烛而不逮</a:t>
            </a:r>
            <a:r>
              <a:rPr lang="en-US" altLang="zh-CN" sz="3400" baseline="300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衡乃穿壁</a:t>
            </a:r>
            <a:r>
              <a:rPr lang="en-US" altLang="zh-CN" sz="3400" baseline="300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引其光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以书映光而读之。邑人大姓</a:t>
            </a:r>
            <a:r>
              <a:rPr lang="en-US" altLang="zh-CN" sz="3400" baseline="300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文不识</a:t>
            </a:r>
            <a:r>
              <a:rPr lang="en-US" altLang="zh-CN" sz="3400" baseline="300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家富多书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衡乃与其佣作</a:t>
            </a:r>
            <a:r>
              <a:rPr lang="en-US" altLang="zh-CN" sz="3400" baseline="300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而不求偿</a:t>
            </a:r>
            <a:r>
              <a:rPr lang="en-US" altLang="zh-CN" sz="3400" baseline="300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。主人怪问之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衡曰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愿得主人书遍读之。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主人感叹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资</a:t>
            </a:r>
            <a:r>
              <a:rPr lang="en-US" altLang="zh-CN" sz="3400" baseline="300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⑦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给以书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遂</a:t>
            </a:r>
            <a:r>
              <a:rPr lang="en-US" altLang="zh-CN" sz="3400" baseline="300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⑧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成大学</a:t>
            </a:r>
            <a:r>
              <a:rPr lang="en-US" altLang="zh-CN" sz="3400" baseline="300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⑨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869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017917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逮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到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及。这里指照到。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壁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墙。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大姓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大户人家。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文不识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人名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姓文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名不识。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佣作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受雇佣为人劳作。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偿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报酬。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⑦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资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资助。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⑧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终于。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⑨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大学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大学问家。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426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1065"/>
            <a:ext cx="109245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结合句意选出下列加点字的意思。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衡乃穿壁引其光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着衣服鞋袜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通过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打穿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穿破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主人怪问之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奇异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不平常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认为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奇怪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责备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95833" y="17941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41818" y="33627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19871" y="2008317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80237" y="3572541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018017" y="899280"/>
            <a:ext cx="1356984" cy="117994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1872" y="2079221"/>
            <a:ext cx="1069675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学校准备开展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书香满校园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系列读书活动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请你参与其中。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任务一</a:t>
            </a:r>
            <a:r>
              <a:rPr lang="en-US" altLang="zh-CN" sz="3400" dirty="0">
                <a:solidFill>
                  <a:srgbClr val="000000"/>
                </a:solidFill>
                <a:latin typeface="方正宋黑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扫清字词障碍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一、下面加点字的读音完全正确的一项是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敏而好学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hǎo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终夜不寝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qǐn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心既到矣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ǎi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47063" y="3759579"/>
            <a:ext cx="4587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005764" y="4871666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379586" y="4863040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142551" y="4863040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92772" y="881712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读完小古文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让我知道匡衡读书的愿望实现了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让我知道勤奋读书的匡衡后来学有所成。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用原文填空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由这篇古文演变而来的一个成语是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现在用这个成语来形容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。我还能写出两个关于勤学的成语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89429" y="103650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资给以书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67996" y="178748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遂成大学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88901" y="334706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凿壁偷光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2993" y="413854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学习勤奋刻苦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82528" y="4916976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学习勤奋刻苦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88569" y="492254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悬梁刺股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26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025168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看拼音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写生字。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我们要牢记老师的教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huì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wèi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要有不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chǐ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下问的精神。对于优美的文章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能熟读成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sòng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 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并能领悟其中的道理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qǐ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不是一件美事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9507" y="18790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41333" y="18790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9001" y="27361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86586" y="35417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09529" y="417753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17589" y="828400"/>
            <a:ext cx="558129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三、查字典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下列词语中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识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的读音与其他三项不同的一项是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博闻强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识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B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默而识之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有识之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士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D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款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识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4787361" y="30290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7251" y="1702451"/>
            <a:ext cx="5641216" cy="385296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863185" y="4302323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171743" y="4302323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17729" y="5323426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444752" y="5314800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700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966421"/>
            <a:ext cx="503269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字在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儿童相见不相识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中的意思是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默而识之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中的意思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141231"/>
            <a:ext cx="5641216" cy="38529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0760" y="229308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7929" y="43699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727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任务二</a:t>
            </a:r>
            <a:r>
              <a:rPr lang="en-US" altLang="zh-CN" sz="3400" dirty="0">
                <a:solidFill>
                  <a:srgbClr val="000000"/>
                </a:solidFill>
                <a:latin typeface="方正宋黑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共探书海迷津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四、根据要求选择。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下列加点字读音完全正确的一项是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默而识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之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谓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wèi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qǐ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止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诲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huǐ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人不倦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zhī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之为知之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不知为不知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zhì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也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可耻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chǐ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眼既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不专一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70354" y="26985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19871" y="3739479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95766" y="3739479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95034" y="4517983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086808" y="4517983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95033" y="5248268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22974" y="5248268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52233" y="6066698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947000" y="6037010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669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下列加点字的解释不恰当的一项是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敏而好学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不耻下问。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敏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聪敏。</a:t>
            </a:r>
            <a:r>
              <a:rPr lang="en-US" altLang="zh-CN" sz="3400" dirty="0" smtClean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余尝谓。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谓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说。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默而识之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学而不厌。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识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记住。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厌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讨厌。</a:t>
            </a:r>
            <a:r>
              <a:rPr lang="en-US" altLang="zh-CN" sz="3400" dirty="0" smtClean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学如不及。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及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赶上。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37681" y="9464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86406" y="2081294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02619" y="2860711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02618" y="3592146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026423" y="3623202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31472" y="4412299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09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102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下列句子的朗读节奏划分正确的一项是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默而识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学而不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诲人不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倦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记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亦不能久也。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心既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到矣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眼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口岂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不到乎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心不在此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则眼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不看仔细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89984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224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102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丽丽读书时注意力不集中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记不住内容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妈妈可以用下面的哪句话来提醒她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?(      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敏而好学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不耻下问。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读书有三到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谓心到、眼到、口到。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学如不及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犹恐失之。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默而识之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学而不厌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诲人不倦。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08097" y="17755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573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1011</Words>
  <Application>Microsoft Office PowerPoint</Application>
  <PresentationFormat>宽屏</PresentationFormat>
  <Paragraphs>179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方正大标宋_GBK</vt:lpstr>
      <vt:lpstr>Wingdings</vt:lpstr>
      <vt:lpstr>方正仿宋_GBK</vt:lpstr>
      <vt:lpstr>方正楷体_GBK</vt:lpstr>
      <vt:lpstr>方正大标宋简体</vt:lpstr>
      <vt:lpstr>方正宋黑_GBK</vt:lpstr>
      <vt:lpstr>方正隶变_GBK</vt:lpstr>
      <vt:lpstr>NEU-HZ</vt:lpstr>
      <vt:lpstr>Arial</vt:lpstr>
      <vt:lpstr>NEU-XT</vt:lpstr>
      <vt:lpstr>方正小标宋_GBK</vt:lpstr>
      <vt:lpstr>Times New Roman</vt:lpstr>
      <vt:lpstr>微软雅黑</vt:lpstr>
      <vt:lpstr>NEU-BZ</vt:lpstr>
      <vt:lpstr>方正书宋_GBK</vt:lpstr>
      <vt:lpstr>汉仪雅酷黑 95W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252</cp:revision>
  <dcterms:created xsi:type="dcterms:W3CDTF">2019-06-19T02:08:00Z</dcterms:created>
  <dcterms:modified xsi:type="dcterms:W3CDTF">2025-09-20T01:20:47Z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