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40" r:id="rId5"/>
    <p:sldId id="498" r:id="rId6"/>
    <p:sldId id="541" r:id="rId7"/>
    <p:sldId id="542" r:id="rId8"/>
    <p:sldId id="427" r:id="rId9"/>
  </p:sldIdLst>
  <p:sldSz cx="12192000" cy="6858000"/>
  <p:notesSz cx="6858000" cy="9144000"/>
  <p:embeddedFontLst>
    <p:embeddedFont>
      <p:font typeface="方正大标宋_GBK" panose="03000509000000000000" pitchFamily="65" charset="-122"/>
      <p:regular r:id="rId10"/>
    </p:embeddedFont>
    <p:embeddedFont>
      <p:font typeface="方正仿宋_GBK" panose="03000509000000000000" pitchFamily="65" charset="-122"/>
      <p:regular r:id="rId11"/>
    </p:embeddedFont>
    <p:embeddedFont>
      <p:font typeface="方正楷体_GBK" panose="03000509000000000000" pitchFamily="65" charset="-122"/>
      <p:regular r:id="rId12"/>
    </p:embeddedFont>
    <p:embeddedFont>
      <p:font typeface="方正大标宋简体" panose="02010600030101010101" charset="-122"/>
      <p:regular r:id="rId13"/>
    </p:embeddedFont>
    <p:embeddedFont>
      <p:font typeface="方正隶变_GBK" panose="03000509000000000000" pitchFamily="65" charset="-122"/>
      <p:regular r:id="rId14"/>
    </p:embeddedFont>
    <p:embeddedFont>
      <p:font typeface="NEU-HZ" panose="02010600010101010101" pitchFamily="2" charset="-122"/>
      <p:regular r:id="rId15"/>
      <p:italic r:id="rId16"/>
    </p:embeddedFont>
    <p:embeddedFont>
      <p:font typeface="NEU-XT" panose="02020503000000020003" pitchFamily="18" charset="-122"/>
      <p:regular r:id="rId17"/>
    </p:embeddedFont>
    <p:embeddedFont>
      <p:font typeface="方正小标宋_GBK" panose="03000509000000000000" pitchFamily="65" charset="-122"/>
      <p:regular r:id="rId18"/>
    </p:embeddedFont>
    <p:embeddedFont>
      <p:font typeface="方正魏碑_GBK" panose="03000509000000000000" pitchFamily="65" charset="-122"/>
      <p:regular r:id="rId19"/>
    </p:embeddedFont>
    <p:embeddedFont>
      <p:font typeface="方正粗宋_GBK" panose="03000509000000000000" pitchFamily="65" charset="-122"/>
      <p:regular r:id="rId20"/>
    </p:embeddedFont>
    <p:embeddedFont>
      <p:font typeface="微软雅黑" panose="020B0503020204020204" pitchFamily="34" charset="-122"/>
      <p:regular r:id="rId21"/>
      <p:bold r:id="rId22"/>
    </p:embeddedFont>
    <p:embeddedFont>
      <p:font typeface="NEU-BZ" panose="02010600010101010101" pitchFamily="2" charset="-122"/>
      <p:regular r:id="rId23"/>
      <p:bold r:id="rId24"/>
      <p:italic r:id="rId25"/>
      <p:boldItalic r:id="rId26"/>
    </p:embeddedFont>
    <p:embeddedFont>
      <p:font typeface="方正书宋_GBK" panose="03000509000000000000" pitchFamily="65" charset="-122"/>
      <p:regular r:id="rId27"/>
    </p:embeddedFont>
    <p:embeddedFont>
      <p:font typeface="方正黑体_GBK" panose="03000509000000000000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2025/9/20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7.TIF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8.TIF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26 </a:t>
            </a:r>
            <a:r>
              <a:rPr lang="en-US" altLang="zh-CN" sz="6000" smtClean="0">
                <a:latin typeface="方正粗宋_GBK" panose="03000509000000000000" pitchFamily="65" charset="-122"/>
                <a:ea typeface="方正粗宋_GBK" panose="03000509000000000000" pitchFamily="65" charset="-122"/>
                <a:cs typeface="汉仪雅酷黑 95W" panose="020B0A04020202020204" charset="-122"/>
              </a:rPr>
              <a:t>*</a:t>
            </a: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我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的“长生果”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54E7470-052F-435D-B73D-89E9EEB6B7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086" y="933531"/>
            <a:ext cx="3829826" cy="61085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77969" y="1702173"/>
            <a:ext cx="1093394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一、下列词语的书写和加点字的读音全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都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正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确的一项是</a:t>
            </a:r>
            <a:r>
              <a:rPr lang="en-US" altLang="zh-CN" sz="3400" dirty="0" smtClean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      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报偿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chǎnɡ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沉甸甸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diàn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孤独</a:t>
            </a:r>
            <a:endParaRPr lang="en-US" altLang="zh-CN" sz="3400" dirty="0" smtClean="0">
              <a:solidFill>
                <a:srgbClr val="000000"/>
              </a:solidFill>
              <a:latin typeface="NEU-XT" panose="02020503000000020003" pitchFamily="18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直奔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bēn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过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瘾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yǐnɡ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书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藉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馈赠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kuì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美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差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chāi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模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仿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磁石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酵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母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xiào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呐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喊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635706" y="869728"/>
            <a:ext cx="1876209" cy="163142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179840" y="257455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460010" y="3698474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561261" y="3698474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399626" y="4436140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561261" y="4492461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017247" y="5244570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552635" y="5279074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017246" y="6033575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179840" y="6042201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66421"/>
            <a:ext cx="1121783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二、对题目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我的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‘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长生果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’”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理解恰当的有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多选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长生果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加上引号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表示特殊含义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在文中指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书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作者把书比作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长生果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表达了书和人类的关系。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题目还表达了作者对书籍的无比喜爱。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题目表明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为了提高写作水平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不得不阅读大量的图书。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03447" y="1191948"/>
            <a:ext cx="11031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ABC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2" y="861095"/>
            <a:ext cx="107485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0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三、根据课文内容</a:t>
            </a:r>
            <a:r>
              <a:rPr lang="en-US" altLang="zh-CN" sz="30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总结</a:t>
            </a:r>
            <a:r>
              <a:rPr lang="en-US" altLang="zh-CN" sz="30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0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en-US" altLang="zh-CN" sz="30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0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的读书感悟</a:t>
            </a:r>
            <a:r>
              <a:rPr lang="en-US" altLang="zh-CN" sz="30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填写表格。</a:t>
            </a:r>
            <a:endParaRPr lang="zh-CN" altLang="zh-CN" sz="30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8308602"/>
              </p:ext>
            </p:extLst>
          </p:nvPr>
        </p:nvGraphicFramePr>
        <p:xfrm>
          <a:off x="793631" y="1464336"/>
          <a:ext cx="10619117" cy="4945090"/>
        </p:xfrm>
        <a:graphic>
          <a:graphicData uri="http://schemas.openxmlformats.org/drawingml/2006/table">
            <a:tbl>
              <a:tblPr firstRow="1" firstCol="1" bandRow="1"/>
              <a:tblGrid>
                <a:gridCol w="1992701"/>
                <a:gridCol w="1752653"/>
                <a:gridCol w="6873763"/>
              </a:tblGrid>
              <a:tr h="6263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读书类型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作用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明白的道理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93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小画片、连</a:t>
                      </a:r>
                      <a:r>
                        <a:rPr lang="zh-CN" sz="3000" dirty="0" smtClean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环画</a:t>
                      </a: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、文艺书籍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扩展想象力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作文</a:t>
                      </a: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方正楷体_GBK" panose="03000509000000000000" pitchFamily="65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首先构思要</a:t>
                      </a:r>
                      <a:r>
                        <a:rPr lang="zh-CN" sz="3000" u="sng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3000" u="sng" dirty="0" smtClean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                </a:t>
                      </a:r>
                      <a:r>
                        <a:rPr lang="zh-CN" sz="3000" u="sng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方正楷体_GBK" panose="03000509000000000000" pitchFamily="65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落笔也要有点儿</a:t>
                      </a:r>
                      <a:r>
                        <a:rPr lang="zh-CN" sz="3000" u="sng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3000" u="sng" dirty="0" smtClean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                                    </a:t>
                      </a:r>
                      <a:r>
                        <a:rPr lang="zh-CN" sz="3000" u="sng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才好。</a:t>
                      </a: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方正楷体_GBK" panose="03000509000000000000" pitchFamily="65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93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古今中外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大部头小说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作文</a:t>
                      </a: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方正楷体_GBK" panose="03000509000000000000" pitchFamily="65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要写</a:t>
                      </a:r>
                      <a:r>
                        <a:rPr lang="zh-CN" sz="3000" u="sng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3000" u="sng" dirty="0" smtClean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             </a:t>
                      </a:r>
                      <a:r>
                        <a:rPr lang="zh-CN" sz="3000" u="sng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方正楷体_GBK" panose="03000509000000000000" pitchFamily="65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作文练习</a:t>
                      </a: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方正楷体_GBK" panose="03000509000000000000" pitchFamily="65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开始离不开</a:t>
                      </a:r>
                      <a:r>
                        <a:rPr lang="zh-CN" sz="3000" u="sng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3000" u="sng" dirty="0" smtClean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                   </a:t>
                      </a:r>
                      <a:r>
                        <a:rPr lang="en-US" altLang="zh-CN" sz="3000" u="sng" dirty="0" smtClean="0">
                          <a:solidFill>
                            <a:schemeClr val="tx1"/>
                          </a:solidFill>
                          <a:effectLst/>
                          <a:latin typeface="NEU-BZ" panose="02010600010101010101" pitchFamily="2" charset="-122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3000" dirty="0" smtClean="0">
                          <a:solidFill>
                            <a:schemeClr val="tx1"/>
                          </a:solidFill>
                          <a:effectLst/>
                          <a:latin typeface="方正楷体_GBK" panose="03000509000000000000" pitchFamily="65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000" dirty="0">
                          <a:solidFill>
                            <a:schemeClr val="tx1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但</a:t>
                      </a: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是真正打动人心的东西</a:t>
                      </a: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方正楷体_GBK" panose="03000509000000000000" pitchFamily="65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应该是</a:t>
                      </a:r>
                      <a:r>
                        <a:rPr lang="zh-CN" sz="3000" u="sng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3000" u="sng" dirty="0" smtClean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                                     </a:t>
                      </a:r>
                      <a:r>
                        <a:rPr lang="zh-CN" sz="3000" u="sng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。</a:t>
                      </a: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方正楷体_GBK" panose="03000509000000000000" pitchFamily="65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2840966" y="4652015"/>
            <a:ext cx="183455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锻</a:t>
            </a:r>
            <a:r>
              <a:rPr lang="zh-CN" altLang="en-US" sz="30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炼记忆力</a:t>
            </a:r>
            <a:r>
              <a:rPr lang="en-US" altLang="zh-CN" sz="30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3000" b="1" dirty="0">
                <a:solidFill>
                  <a:srgbClr val="E72582"/>
                </a:solidFill>
                <a:latin typeface="方正仿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en-US" sz="30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增</a:t>
            </a:r>
            <a:r>
              <a:rPr lang="zh-CN" altLang="en-US" sz="30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强理解力</a:t>
            </a:r>
            <a:r>
              <a:rPr lang="en-US" altLang="zh-CN" sz="3000" b="1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0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49621" y="2565404"/>
            <a:ext cx="172354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别出心裁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0738" y="3239043"/>
            <a:ext cx="3262432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与众不同的</a:t>
            </a:r>
            <a:r>
              <a:rPr lang="en-US" altLang="zh-CN" sz="30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en-US" sz="30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鲜味</a:t>
            </a:r>
            <a:r>
              <a:rPr lang="en-US" altLang="zh-CN" sz="30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90164" y="4389354"/>
            <a:ext cx="172354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真情实感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13965" y="5004125"/>
            <a:ext cx="210826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借鉴和模仿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34469" y="5600438"/>
            <a:ext cx="3647152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自己呕心沥血的创造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700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2DA7A15-1912-4047-A776-83B4C1A380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91007"/>
            <a:ext cx="3415687" cy="6159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8741" y="1702173"/>
            <a:ext cx="9850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下面是对某小学课外活动情况的统计</a:t>
            </a:r>
            <a:r>
              <a:rPr lang="en-US" altLang="zh-CN" sz="32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看图</a:t>
            </a:r>
            <a:r>
              <a:rPr lang="en-US" altLang="zh-CN" sz="32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回答问题。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30.jpeg"/>
          <p:cNvPicPr/>
          <p:nvPr/>
        </p:nvPicPr>
        <p:blipFill rotWithShape="1">
          <a:blip r:embed="rId5"/>
          <a:srcRect l="2821" r="2236"/>
          <a:stretch/>
        </p:blipFill>
        <p:spPr>
          <a:xfrm>
            <a:off x="603849" y="2217937"/>
            <a:ext cx="6228272" cy="405657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014822" y="5441584"/>
            <a:ext cx="672572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从图一中可知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学生人数最多。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502214" y="5329586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玩网络游戏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05460" y="735752"/>
            <a:ext cx="8655793" cy="48423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99439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24619" y="1238958"/>
            <a:ext cx="1027406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小学生应该保证每天阅读时长在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分钟以上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从图二中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你发现了什么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有什么想法和建议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我发现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58%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的学生每天的阅读时长都小于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分钟。我认为同学们应该加大阅读量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因为阅读有助于我们提高成绩和开阔眼界。我建议同学们为自己制定读书计划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如每天读什么书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读多长时间等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3853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五年级语文上册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358</Words>
  <Application>Microsoft Office PowerPoint</Application>
  <PresentationFormat>宽屏</PresentationFormat>
  <Paragraphs>63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7" baseType="lpstr">
      <vt:lpstr>方正大标宋_GBK</vt:lpstr>
      <vt:lpstr>Wingdings</vt:lpstr>
      <vt:lpstr>方正仿宋_GBK</vt:lpstr>
      <vt:lpstr>方正楷体_GBK</vt:lpstr>
      <vt:lpstr>方正大标宋简体</vt:lpstr>
      <vt:lpstr>方正隶变_GBK</vt:lpstr>
      <vt:lpstr>NEU-HZ</vt:lpstr>
      <vt:lpstr>Arial</vt:lpstr>
      <vt:lpstr>NEU-XT</vt:lpstr>
      <vt:lpstr>方正小标宋_GBK</vt:lpstr>
      <vt:lpstr>方正魏碑_GBK</vt:lpstr>
      <vt:lpstr>Times New Roman</vt:lpstr>
      <vt:lpstr>方正粗宋_GBK</vt:lpstr>
      <vt:lpstr>微软雅黑</vt:lpstr>
      <vt:lpstr>NEU-BZ</vt:lpstr>
      <vt:lpstr>方正书宋_GBK</vt:lpstr>
      <vt:lpstr>汉仪雅酷黑 95W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251</cp:revision>
  <dcterms:created xsi:type="dcterms:W3CDTF">2019-06-19T02:08:00Z</dcterms:created>
  <dcterms:modified xsi:type="dcterms:W3CDTF">2025-09-20T02:11:29Z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