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8" r:id="rId5"/>
    <p:sldId id="513" r:id="rId6"/>
    <p:sldId id="427" r:id="rId7"/>
  </p:sldIdLst>
  <p:sldSz cx="12192000" cy="6858000"/>
  <p:notesSz cx="6858000" cy="9144000"/>
  <p:embeddedFontLst>
    <p:embeddedFont>
      <p:font typeface="NEU-BZ" panose="02010600010101010101" pitchFamily="2" charset="-122"/>
      <p:regular r:id="rId8"/>
      <p:bold r:id="rId9"/>
      <p:italic r:id="rId10"/>
      <p:boldItalic r:id="rId11"/>
    </p:embeddedFont>
    <p:embeddedFont>
      <p:font typeface="NEU-HZ" panose="02010600010101010101" pitchFamily="2" charset="-122"/>
      <p:regular r:id="rId12"/>
      <p:italic r:id="rId13"/>
    </p:embeddedFont>
    <p:embeddedFont>
      <p:font typeface="方正仿宋_GBK" panose="03000509000000000000" pitchFamily="65" charset="-122"/>
      <p:regular r:id="rId14"/>
    </p:embeddedFont>
    <p:embeddedFont>
      <p:font typeface="方正黑体_GBK" panose="03000509000000000000" pitchFamily="65" charset="-122"/>
      <p:regular r:id="rId15"/>
    </p:embeddedFont>
    <p:embeddedFont>
      <p:font typeface="方正楷体_GBK" panose="03000509000000000000" pitchFamily="65" charset="-122"/>
      <p:regular r:id="rId16"/>
    </p:embeddedFont>
    <p:embeddedFont>
      <p:font typeface="方正书宋_GBK" panose="03000509000000000000" pitchFamily="65" charset="-122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方正大标宋_GBK" panose="03000509000000000000" pitchFamily="65" charset="-122"/>
      <p:regular r:id="rId22"/>
    </p:embeddedFont>
    <p:embeddedFont>
      <p:font typeface="方正大标宋简体" panose="02000000000000000000" pitchFamily="2" charset="-122"/>
      <p:regular r:id="rId23"/>
    </p:embeddedFont>
    <p:embeddedFont>
      <p:font typeface="方正隶变_GBK" panose="03000509000000000000" pitchFamily="65" charset="-122"/>
      <p:regular r:id="rId24"/>
    </p:embeddedFont>
    <p:embeddedFont>
      <p:font typeface="方正小标宋_GBK" panose="03000509000000000000" pitchFamily="65" charset="-122"/>
      <p:regular r:id="rId25"/>
    </p:embeddedFont>
    <p:embeddedFont>
      <p:font typeface="微软雅黑" panose="020B0503020204020204" pitchFamily="34" charset="-122"/>
      <p:regular r:id="rId26"/>
      <p:bold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2025/11/21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57 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语文园地七 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二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b="1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78B255F-5C07-4786-8A97-187691400F27}"/>
              </a:ext>
            </a:extLst>
          </p:cNvPr>
          <p:cNvSpPr/>
          <p:nvPr/>
        </p:nvSpPr>
        <p:spPr>
          <a:xfrm>
            <a:off x="505459" y="841079"/>
            <a:ext cx="10941793" cy="3937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一、补全四字词语</a:t>
            </a:r>
            <a:r>
              <a:rPr lang="en-US" altLang="zh-CN" sz="340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并完成练习。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en-US" altLang="zh-CN" sz="34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)(           )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晰晰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应</a:t>
            </a:r>
            <a:r>
              <a:rPr lang="en-US" altLang="zh-CN" sz="34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</a:t>
            </a:r>
            <a:r>
              <a:rPr lang="en-US" altLang="zh-CN" sz="34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endParaRPr lang="en-US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</a:t>
            </a:r>
            <a:r>
              <a:rPr lang="en-US" altLang="zh-CN" sz="34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计</a:t>
            </a:r>
            <a:r>
              <a:rPr lang="en-US" altLang="zh-CN" sz="34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        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无</a:t>
            </a:r>
            <a:r>
              <a:rPr lang="en-US" altLang="zh-CN" sz="34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无</a:t>
            </a:r>
            <a:r>
              <a:rPr lang="en-US" altLang="zh-CN" sz="34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endParaRPr lang="en-US" altLang="zh-CN" sz="34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⑤</a:t>
            </a:r>
            <a:r>
              <a:rPr lang="en-US" altLang="zh-CN" sz="34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)(           )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相觑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用具体情景表现词语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的意思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0F32D5F-6E89-4435-A4A9-AE3C84971FDB}"/>
              </a:ext>
            </a:extLst>
          </p:cNvPr>
          <p:cNvSpPr/>
          <p:nvPr/>
        </p:nvSpPr>
        <p:spPr>
          <a:xfrm>
            <a:off x="1509529" y="180138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FE949D0-26D3-4F01-912E-8F970CEE8E2E}"/>
              </a:ext>
            </a:extLst>
          </p:cNvPr>
          <p:cNvSpPr/>
          <p:nvPr/>
        </p:nvSpPr>
        <p:spPr>
          <a:xfrm>
            <a:off x="3051085" y="180138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8834435-BE56-4C93-A7E4-6C128B01FA5C}"/>
              </a:ext>
            </a:extLst>
          </p:cNvPr>
          <p:cNvSpPr/>
          <p:nvPr/>
        </p:nvSpPr>
        <p:spPr>
          <a:xfrm>
            <a:off x="1921130" y="261236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638B0C6-5C2A-4DD0-B210-3EAD1EF6981E}"/>
              </a:ext>
            </a:extLst>
          </p:cNvPr>
          <p:cNvSpPr/>
          <p:nvPr/>
        </p:nvSpPr>
        <p:spPr>
          <a:xfrm>
            <a:off x="3957484" y="261236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6F2EE49-9A9F-4E53-8551-50A9BE415065}"/>
              </a:ext>
            </a:extLst>
          </p:cNvPr>
          <p:cNvSpPr/>
          <p:nvPr/>
        </p:nvSpPr>
        <p:spPr>
          <a:xfrm>
            <a:off x="1415147" y="337723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060E10D-B7F2-4B00-ABAA-2F5238AF2154}"/>
              </a:ext>
            </a:extLst>
          </p:cNvPr>
          <p:cNvSpPr/>
          <p:nvPr/>
        </p:nvSpPr>
        <p:spPr>
          <a:xfrm>
            <a:off x="3044153" y="337723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7571D61-CD88-4AC9-9F1C-47790F038572}"/>
              </a:ext>
            </a:extLst>
          </p:cNvPr>
          <p:cNvSpPr/>
          <p:nvPr/>
        </p:nvSpPr>
        <p:spPr>
          <a:xfrm>
            <a:off x="7224984" y="180138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AEA7B87-A4F5-43F1-96DF-90848FB38330}"/>
              </a:ext>
            </a:extLst>
          </p:cNvPr>
          <p:cNvSpPr/>
          <p:nvPr/>
        </p:nvSpPr>
        <p:spPr>
          <a:xfrm>
            <a:off x="9244850" y="180138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06FC113-104E-436A-94DD-810938FC07C6}"/>
              </a:ext>
            </a:extLst>
          </p:cNvPr>
          <p:cNvSpPr/>
          <p:nvPr/>
        </p:nvSpPr>
        <p:spPr>
          <a:xfrm>
            <a:off x="7303493" y="26123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19C858F9-920B-4929-B42C-594E6C18C624}"/>
              </a:ext>
            </a:extLst>
          </p:cNvPr>
          <p:cNvSpPr/>
          <p:nvPr/>
        </p:nvSpPr>
        <p:spPr>
          <a:xfrm>
            <a:off x="9324289" y="264246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BFDB9B5-38D8-4A79-9F04-60D8747557D6}"/>
              </a:ext>
            </a:extLst>
          </p:cNvPr>
          <p:cNvSpPr/>
          <p:nvPr/>
        </p:nvSpPr>
        <p:spPr>
          <a:xfrm>
            <a:off x="511105" y="4025552"/>
            <a:ext cx="10764917" cy="2747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夏天的夜晚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我躺在学校足球场的草坪上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仰望着天空中耀眼的星星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一颗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二颗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三颗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星星布满天空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一闪一闪的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多得怎么数也数不清。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D33A6ED-050A-45F0-8E67-A0F33AA24F79}"/>
              </a:ext>
            </a:extLst>
          </p:cNvPr>
          <p:cNvSpPr/>
          <p:nvPr/>
        </p:nvSpPr>
        <p:spPr>
          <a:xfrm>
            <a:off x="3847345" y="1893707"/>
            <a:ext cx="8013975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本次元旦晚会举行的时间是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地点是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本次活动的主题是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75.jpeg">
            <a:extLst>
              <a:ext uri="{FF2B5EF4-FFF2-40B4-BE49-F238E27FC236}">
                <a16:creationId xmlns:a16="http://schemas.microsoft.com/office/drawing/2014/main" id="{3914C5CB-057F-4B73-AED1-73BB9CFDEB3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349" y="1702173"/>
            <a:ext cx="3059430" cy="413956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F838C98B-C8BC-4DC0-B5C3-800308864AEB}"/>
              </a:ext>
            </a:extLst>
          </p:cNvPr>
          <p:cNvSpPr/>
          <p:nvPr/>
        </p:nvSpPr>
        <p:spPr>
          <a:xfrm>
            <a:off x="615349" y="848365"/>
            <a:ext cx="10896565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二、下面是绿卡小学元旦晚会的海报</a:t>
            </a:r>
            <a:r>
              <a:rPr lang="en-US" altLang="zh-CN" sz="3400">
                <a:solidFill>
                  <a:srgbClr val="000000"/>
                </a:solidFill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按要求完成练习。</a:t>
            </a:r>
            <a:endParaRPr lang="zh-CN" altLang="zh-CN" sz="340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23C2361-8F60-44A9-8CDF-442905C4CF6F}"/>
              </a:ext>
            </a:extLst>
          </p:cNvPr>
          <p:cNvSpPr/>
          <p:nvPr/>
        </p:nvSpPr>
        <p:spPr>
          <a:xfrm>
            <a:off x="9713271" y="2008417"/>
            <a:ext cx="14991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月</a:t>
            </a:r>
            <a:r>
              <a:rPr lang="en-US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9D54E02-D6C9-4D0D-9314-F089EF3B119C}"/>
              </a:ext>
            </a:extLst>
          </p:cNvPr>
          <p:cNvSpPr/>
          <p:nvPr/>
        </p:nvSpPr>
        <p:spPr>
          <a:xfrm>
            <a:off x="5653148" y="2770431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学校报告厅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AA9861F-97D9-4375-8E5C-8D0C7CC0C9BF}"/>
              </a:ext>
            </a:extLst>
          </p:cNvPr>
          <p:cNvSpPr/>
          <p:nvPr/>
        </p:nvSpPr>
        <p:spPr>
          <a:xfrm>
            <a:off x="7688212" y="3544633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恰同学少年元旦晚会</a:t>
            </a:r>
            <a:endParaRPr lang="zh-CN" altLang="en-US" sz="32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D33A6ED-050A-45F0-8E67-A0F33AA24F79}"/>
              </a:ext>
            </a:extLst>
          </p:cNvPr>
          <p:cNvSpPr/>
          <p:nvPr/>
        </p:nvSpPr>
        <p:spPr>
          <a:xfrm>
            <a:off x="577970" y="946408"/>
            <a:ext cx="11006454" cy="798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请你为本次活动设计一句能打动人的宣传语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D14C7A2-5C3E-4F5B-81F4-0B990865A7AF}"/>
              </a:ext>
            </a:extLst>
          </p:cNvPr>
          <p:cNvSpPr/>
          <p:nvPr/>
        </p:nvSpPr>
        <p:spPr>
          <a:xfrm>
            <a:off x="802257" y="1932317"/>
            <a:ext cx="10394830" cy="2028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你想看神奇的魔术吗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你想欣赏优美的歌舞吗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你想参与好玩的游戏吗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元旦晚会期待你的参与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72367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2B206A8-1B03-4A0A-B76A-AAEF3DF6BA2A}"/>
              </a:ext>
            </a:extLst>
          </p:cNvPr>
          <p:cNvSpPr/>
          <p:nvPr/>
        </p:nvSpPr>
        <p:spPr>
          <a:xfrm>
            <a:off x="586595" y="946407"/>
            <a:ext cx="10925319" cy="5520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三、填空。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西塞山前白鹭飞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　　</a:t>
            </a:r>
            <a:endParaRPr lang="en-US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斜风细雨不须归。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《山居秋暝》中点明时间、地点和天气的诗句是</a:t>
            </a:r>
            <a:endParaRPr lang="en-US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《长相思》中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表达作者思乡的句子是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风一更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雪一更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3224800-0C5A-4160-8429-3FFFC5491136}"/>
              </a:ext>
            </a:extLst>
          </p:cNvPr>
          <p:cNvSpPr/>
          <p:nvPr/>
        </p:nvSpPr>
        <p:spPr>
          <a:xfrm>
            <a:off x="4650136" y="1835888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桃花流水鳜鱼肥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8EE9AB3-9C05-4058-9E6E-92D37BE3B662}"/>
              </a:ext>
            </a:extLst>
          </p:cNvPr>
          <p:cNvSpPr/>
          <p:nvPr/>
        </p:nvSpPr>
        <p:spPr>
          <a:xfrm>
            <a:off x="1208963" y="2612265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青箬笠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810D8DD-D9DD-43AA-87C0-D6B0604A13E5}"/>
              </a:ext>
            </a:extLst>
          </p:cNvPr>
          <p:cNvSpPr/>
          <p:nvPr/>
        </p:nvSpPr>
        <p:spPr>
          <a:xfrm>
            <a:off x="4254088" y="2612264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绿蓑衣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DF1FA33-6CCE-421E-A7E8-C07FE2282E62}"/>
              </a:ext>
            </a:extLst>
          </p:cNvPr>
          <p:cNvSpPr/>
          <p:nvPr/>
        </p:nvSpPr>
        <p:spPr>
          <a:xfrm>
            <a:off x="1408271" y="4087383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空山新雨后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B524419-310F-4D64-B7D3-2EC1EF44B0E4}"/>
              </a:ext>
            </a:extLst>
          </p:cNvPr>
          <p:cNvSpPr/>
          <p:nvPr/>
        </p:nvSpPr>
        <p:spPr>
          <a:xfrm>
            <a:off x="5241429" y="4098783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天气晚来秋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4A16E00-5789-47C7-9CD1-D02F3A847587}"/>
              </a:ext>
            </a:extLst>
          </p:cNvPr>
          <p:cNvSpPr/>
          <p:nvPr/>
        </p:nvSpPr>
        <p:spPr>
          <a:xfrm>
            <a:off x="865279" y="5709144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聒碎乡心梦不成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1BDE7B4-2E8C-41CD-9AD4-DEF3E20D0838}"/>
              </a:ext>
            </a:extLst>
          </p:cNvPr>
          <p:cNvSpPr/>
          <p:nvPr/>
        </p:nvSpPr>
        <p:spPr>
          <a:xfrm>
            <a:off x="5431210" y="5634188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故园无此声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563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487</Words>
  <Application>Microsoft Office PowerPoint</Application>
  <PresentationFormat>宽屏</PresentationFormat>
  <Paragraphs>56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NEU-HZ</vt:lpstr>
      <vt:lpstr>Calibri</vt:lpstr>
      <vt:lpstr>方正大标宋_GBK</vt:lpstr>
      <vt:lpstr>方正隶变_GBK</vt:lpstr>
      <vt:lpstr>方正书宋_GBK</vt:lpstr>
      <vt:lpstr>NEU-BZ</vt:lpstr>
      <vt:lpstr>Wingdings</vt:lpstr>
      <vt:lpstr>Arial</vt:lpstr>
      <vt:lpstr>方正小标宋_GBK</vt:lpstr>
      <vt:lpstr>方正楷体_GBK</vt:lpstr>
      <vt:lpstr>方正仿宋_GBK</vt:lpstr>
      <vt:lpstr>方正大标宋简体</vt:lpstr>
      <vt:lpstr>微软雅黑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254</cp:revision>
  <dcterms:created xsi:type="dcterms:W3CDTF">2019-06-19T02:08:00Z</dcterms:created>
  <dcterms:modified xsi:type="dcterms:W3CDTF">2025-11-21T00:57:13Z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