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50" r:id="rId4"/>
    <p:sldId id="520" r:id="rId5"/>
    <p:sldId id="540" r:id="rId6"/>
    <p:sldId id="541" r:id="rId7"/>
    <p:sldId id="542" r:id="rId8"/>
    <p:sldId id="543" r:id="rId9"/>
    <p:sldId id="544" r:id="rId10"/>
    <p:sldId id="545" r:id="rId11"/>
    <p:sldId id="546" r:id="rId12"/>
    <p:sldId id="547" r:id="rId13"/>
    <p:sldId id="548" r:id="rId14"/>
    <p:sldId id="549" r:id="rId15"/>
    <p:sldId id="551" r:id="rId16"/>
    <p:sldId id="552" r:id="rId17"/>
    <p:sldId id="498" r:id="rId18"/>
    <p:sldId id="553" r:id="rId19"/>
    <p:sldId id="427" r:id="rId20"/>
  </p:sldIdLst>
  <p:sldSz cx="12192000" cy="6858000"/>
  <p:notesSz cx="6858000" cy="9144000"/>
  <p:embeddedFontLst>
    <p:embeddedFont>
      <p:font typeface="方正仿宋_GBK" pitchFamily="65" charset="-122"/>
      <p:regular r:id="rId21"/>
    </p:embeddedFont>
    <p:embeddedFont>
      <p:font typeface="方正黑体_GBK" pitchFamily="65" charset="-122"/>
      <p:regular r:id="rId22"/>
    </p:embeddedFont>
    <p:embeddedFont>
      <p:font typeface="NEU-BZ" pitchFamily="2" charset="-122"/>
      <p:regular r:id="rId23"/>
      <p:bold r:id="rId24"/>
      <p:italic r:id="rId25"/>
      <p:boldItalic r:id="rId26"/>
    </p:embeddedFont>
    <p:embeddedFont>
      <p:font typeface="方正书宋_GBK" pitchFamily="65" charset="-122"/>
      <p:regular r:id="rId27"/>
    </p:embeddedFont>
    <p:embeddedFont>
      <p:font typeface="方正楷体_GBK" pitchFamily="65" charset="-122"/>
      <p:regular r:id="rId28"/>
    </p:embeddedFont>
    <p:embeddedFont>
      <p:font typeface="NEU-XT" pitchFamily="18" charset="-122"/>
      <p:regular r:id="rId29"/>
    </p:embeddedFont>
    <p:embeddedFont>
      <p:font typeface="楷体" pitchFamily="49" charset="-122"/>
      <p:regular r:id="rId30"/>
    </p:embeddedFont>
    <p:embeddedFont>
      <p:font typeface="方正小标宋_GBK" pitchFamily="65" charset="-122"/>
      <p:regular r:id="rId31"/>
    </p:embeddedFont>
    <p:embeddedFont>
      <p:font typeface="方正大标宋_GBK" charset="-122"/>
      <p:regular r:id="rId32"/>
    </p:embeddedFont>
    <p:embeddedFont>
      <p:font typeface="华文宋体" pitchFamily="2" charset="-122"/>
      <p:regular r:id="rId33"/>
    </p:embeddedFont>
    <p:embeddedFont>
      <p:font typeface="微软雅黑" pitchFamily="34" charset="-122"/>
      <p:regular r:id="rId34"/>
      <p:bold r:id="rId35"/>
    </p:embeddedFont>
    <p:embeddedFont>
      <p:font typeface="NEU-HZ" pitchFamily="2" charset="-122"/>
      <p:regular r:id="rId36"/>
      <p:italic r:id="rId37"/>
    </p:embeddedFont>
    <p:embeddedFont>
      <p:font typeface="方正隶变_GBK" charset="-122"/>
      <p:regular r:id="rId38"/>
    </p:embeddedFont>
    <p:embeddedFont>
      <p:font typeface="方正大标宋简体" charset="-122"/>
      <p:regular r:id="rId39"/>
    </p:embeddedFont>
    <p:embeddedFont>
      <p:font typeface="Calibri" pitchFamily="34" charset="0"/>
      <p:regular r:id="rId40"/>
      <p:bold r:id="rId41"/>
      <p:italic r:id="rId42"/>
      <p:boldItalic r:id="rId4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9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42" Type="http://schemas.openxmlformats.org/officeDocument/2006/relationships/font" Target="fonts/font22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font" Target="fonts/font18.fntdata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9.fntdata"/><Relationship Id="rId41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font" Target="fonts/font17.fntdata"/><Relationship Id="rId40" Type="http://schemas.openxmlformats.org/officeDocument/2006/relationships/font" Target="fonts/font20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4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Relationship Id="rId43" Type="http://schemas.openxmlformats.org/officeDocument/2006/relationships/font" Target="fonts/font23.fntdata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2025/8/31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5" Type="http://schemas.openxmlformats.org/officeDocument/2006/relationships/image" Target="../media/image7.png"/><Relationship Id="rId4" Type="http://schemas.openxmlformats.org/officeDocument/2006/relationships/slide" Target="slide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image" Target="../media/image8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5" Type="http://schemas.openxmlformats.org/officeDocument/2006/relationships/image" Target="../media/image9.TIF"/><Relationship Id="rId4" Type="http://schemas.openxmlformats.org/officeDocument/2006/relationships/slide" Target="slide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5" Type="http://schemas.openxmlformats.org/officeDocument/2006/relationships/slide" Target="slide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6.png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7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　</a:t>
            </a:r>
            <a:r>
              <a:rPr lang="zh-CN" altLang="en-US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什么比猎豹的速度更快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097" y="861094"/>
            <a:ext cx="1081464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只要我们按下手电筒的开关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立刻会出现一束光柱。光的速度是惊人的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大约是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30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万千米每秒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比流星体的速度要快几千倍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!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这两句话的主要意思是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手电筒能发光　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光的速度是惊人的　　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光的速度大约是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30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万千米每秒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10923" y="339114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7517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0844" y="840451"/>
            <a:ext cx="10931071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加点词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大约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能否删去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为什么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7543" y="1654953"/>
            <a:ext cx="10844372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不能</a:t>
            </a:r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。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“</a:t>
            </a:r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大约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”</a:t>
            </a:r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一词告诉我们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30</a:t>
            </a:r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万千米每秒不是准确具体的数据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如果删去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就变成具体数据了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这样与实际不符</a:t>
            </a:r>
            <a:r>
              <a:rPr lang="en-US" altLang="zh-CN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“</a:t>
            </a:r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大约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”</a:t>
            </a:r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一词体现了说明文语言的准确性和严谨性。　</a:t>
            </a:r>
            <a:endParaRPr lang="zh-CN" altLang="en-US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7517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1067"/>
            <a:ext cx="1082806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四、阅读课文片段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不过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游隼还是没有飞机飞行的速度快。在喷气式飞机飞行的高度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声音传播的速度大约是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1050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千米每小时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而一些高速喷气式飞机的飞行速度是声速的数倍。如果你对着一个以超音速移动的人大喊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他是什么都听不见的。因为声音根本就追不上他。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7517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7" y="862678"/>
            <a:ext cx="1076028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乘坐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喷气式飞机去旅行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速度绝对是够快的了。但是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如果你想到月球上去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就需要搭乘速度更快的工具了。对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我们需要一枚火箭。为了摆脱地心引力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飞到浩瀚的太空中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火箭的速度要比喷气式飞机的速度快得多才行。火箭的最大速度能达到 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4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万千米每小时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是声速的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30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多倍。进入太空之后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即使关掉发动机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火箭仍可以继续前进。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7517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2" y="879618"/>
            <a:ext cx="1089672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抓住关键句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把握段落讲述的主要内容能帮助我们提高阅读速度。用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——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画出选文两个自然段的关键句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从关键句中可知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选文主要讲述的是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和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速度。根据这些要点进行略读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能加快阅读速度。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4111272"/>
            <a:ext cx="77091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不过</a:t>
            </a:r>
            <a:r>
              <a:rPr lang="en-US" altLang="zh-CN" sz="3400" dirty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游隼还是没有飞机飞行的速度</a:t>
            </a:r>
            <a:r>
              <a:rPr lang="zh-CN" altLang="zh-CN" sz="3400" dirty="0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快</a:t>
            </a:r>
            <a:r>
              <a:rPr lang="zh-CN" altLang="zh-CN" sz="3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7805" y="4892690"/>
            <a:ext cx="10754109" cy="1571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为了摆脱地心引力</a:t>
            </a:r>
            <a:r>
              <a:rPr lang="en-US" altLang="zh-CN" sz="3400" dirty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飞到浩瀚的太空中</a:t>
            </a:r>
            <a:r>
              <a:rPr lang="en-US" altLang="zh-CN" sz="3400" dirty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火箭的速度要比喷气式飞机的速度快得多才行。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179978" y="4726825"/>
            <a:ext cx="7486049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956865" y="5595457"/>
            <a:ext cx="10284383" cy="8296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956865" y="6392411"/>
            <a:ext cx="5913718" cy="7173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6690312" y="254882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飞机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666027" y="256097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火箭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7517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5" y="861094"/>
            <a:ext cx="1081900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快速浏览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搜索相关信息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以下说法哪一项是正确的</a:t>
            </a:r>
            <a:r>
              <a:rPr lang="en-US" altLang="zh-CN" sz="3400" spc="-150" dirty="0" smtClean="0">
                <a:latin typeface="方正书宋_GBK"/>
                <a:ea typeface="宋体"/>
                <a:cs typeface="Times New Roman"/>
              </a:rPr>
              <a:t>?(    </a:t>
            </a:r>
            <a:r>
              <a:rPr lang="en-US" altLang="zh-CN" sz="3400" spc="-15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</a:t>
            </a:r>
            <a:r>
              <a:rPr lang="en-US" altLang="zh-CN" sz="3400" spc="-15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游隼的速度没有飞机的速度快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但游隼俯冲的速度比飞机快。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声音传播的速度是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1050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千米每小时。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声音传播的速度没有超音速移动的物体速度快。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喷气式飞机的飞行速度比声音传播的速度快。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325821" y="104406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8236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642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3" y="953977"/>
            <a:ext cx="10905111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快速阅读选文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用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“           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画出文中的数字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并简要说说在文中引用数字的作用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0F01A440-A123-43C6-A367-A756052D3857}"/>
              </a:ext>
            </a:extLst>
          </p:cNvPr>
          <p:cNvPicPr>
            <a:picLocks noChangeAspect="1"/>
          </p:cNvPicPr>
          <p:nvPr/>
        </p:nvPicPr>
        <p:blipFill>
          <a:blip r:embed="rId5">
            <a:grayscl/>
          </a:blip>
          <a:stretch>
            <a:fillRect/>
          </a:stretch>
        </p:blipFill>
        <p:spPr>
          <a:xfrm>
            <a:off x="4309674" y="1331364"/>
            <a:ext cx="1210051" cy="21353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5458" y="3758911"/>
            <a:ext cx="1100645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运用数字来说明事物的速度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使描述对象更加直观。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5" y="2645312"/>
            <a:ext cx="106952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1050</a:t>
            </a:r>
            <a:endParaRPr lang="zh-CN" altLang="en-US" sz="3400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88725" y="2623962"/>
            <a:ext cx="84189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4</a:t>
            </a:r>
            <a:r>
              <a:rPr lang="zh-CN" altLang="zh-CN" sz="3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万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41115" y="2588417"/>
            <a:ext cx="14991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30</a:t>
            </a:r>
            <a:r>
              <a:rPr lang="zh-CN" altLang="zh-CN" sz="3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多倍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0F01A440-A123-43C6-A367-A756052D38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6865" y="3137836"/>
            <a:ext cx="1210051" cy="21353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0F01A440-A123-43C6-A367-A756052D38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4647" y="3076697"/>
            <a:ext cx="1210051" cy="21353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0F01A440-A123-43C6-A367-A756052D38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85653" y="3076696"/>
            <a:ext cx="1210051" cy="21353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28236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2DA7A15-1912-4047-A776-83B4C1A380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91007"/>
            <a:ext cx="3415687" cy="6159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2772" y="1525330"/>
            <a:ext cx="11006456" cy="47308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小练笔。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在自然界中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有许多动物的速度比人类的速度慢得多。结合所给的资料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选取一种事物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仿照课文的写法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写一写什么比人类的速度更慢吧。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提示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可以运用列具体的数字、举具体的例子、进行比较等方法来说明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还可以查阅资料补充说明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46.jpeg"/>
          <p:cNvPicPr/>
          <p:nvPr/>
        </p:nvPicPr>
        <p:blipFill rotWithShape="1">
          <a:blip r:embed="rId5"/>
          <a:srcRect l="9208"/>
          <a:stretch/>
        </p:blipFill>
        <p:spPr>
          <a:xfrm>
            <a:off x="6727972" y="1006519"/>
            <a:ext cx="4783944" cy="31960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8748" y="932924"/>
            <a:ext cx="1067639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什么比人的速度更慢呢</a:t>
            </a:r>
            <a:r>
              <a:rPr lang="en-US" altLang="zh-CN" sz="3400" b="1" dirty="0" smtClean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我们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首先想到的是乌龟和蜗牛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。</a:t>
            </a:r>
            <a:endParaRPr lang="en-US" altLang="zh-CN" sz="3400" b="1" dirty="0" smtClean="0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人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在奋力奔跑的时候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最大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速度</a:t>
            </a:r>
            <a:endParaRPr lang="en-US" altLang="zh-CN" sz="3400" b="1" dirty="0" smtClean="0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可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达</a:t>
            </a:r>
            <a:r>
              <a:rPr lang="en-US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44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千米每小时。蜗牛的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速</a:t>
            </a:r>
            <a:endParaRPr lang="en-US" altLang="zh-CN" sz="3400" b="1" dirty="0" smtClean="0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度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要是跟人比起来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简直可以说是静止的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cs typeface="Times New Roman"/>
              </a:rPr>
              <a:t>——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蜗牛的速度约</a:t>
            </a:r>
            <a:r>
              <a:rPr lang="en-US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8.5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米每小时。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8236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五年级语文上册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54E7470-052F-435D-B73D-89E9EEB6B7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086" y="933531"/>
            <a:ext cx="3829826" cy="610852"/>
          </a:xfrm>
          <a:prstGeom prst="rect">
            <a:avLst/>
          </a:prstGeom>
        </p:spPr>
      </p:pic>
      <p:pic>
        <p:nvPicPr>
          <p:cNvPr id="8" name="image4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672497" y="933531"/>
            <a:ext cx="1655445" cy="14395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6385" y="1544383"/>
            <a:ext cx="1082458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一、读语段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按要求完成练习。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NEU-XT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①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yì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méi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②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huǒ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jiàn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腾空而起。三名航天员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③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dā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chénɡ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神舟十八号载人飞船成功进入浩瀚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hán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hàn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的太空。中国航天不断创造奇迹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多次夺得全球航天发射次数的冠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ɡuān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ɡuàn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军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取得令世界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④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nán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yǐ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zhì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xìn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的进步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赢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yín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yínɡ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得无数赞叹。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885628" y="358692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182824" y="590515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544137" y="513336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6393" y="861903"/>
            <a:ext cx="1091552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NEU-XT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①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yì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méi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②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huǒ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jiàn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腾空而起。三名航天员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③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dā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chénɡ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神舟十八号载人飞船成功进入浩瀚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hán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hàn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的太空。中国航天不断创造奇迹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多次夺得全球航天发射次数的冠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ɡuān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ɡuàn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军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取得令世界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④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nán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yǐ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zhì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xìn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的进步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赢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yín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yínɡ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得无数赞叹。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835294" y="211046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30301" y="442868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4249" y="4878387"/>
            <a:ext cx="1078766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用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给加点字选择正确读音。其中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冠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是多音字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我能用它的另一个读音组词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19871" y="4957664"/>
            <a:ext cx="761747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5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9853780" y="189346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3595592" y="342900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454689" y="424523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057036" y="362968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257795" y="575451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怒发冲冠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2312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728542" y="4611577"/>
            <a:ext cx="10651223" cy="2132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根据语境和拼音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依次写出相应的词语。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NEU-BZ"/>
                <a:ea typeface="宋体"/>
                <a:cs typeface="Times New Roman"/>
              </a:rPr>
              <a:t>①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②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③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④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96393" y="858931"/>
            <a:ext cx="10915522" cy="3678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NEU-XT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①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yì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méi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②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huǒ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jiàn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腾空而起。三名航天员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③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dā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chénɡ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神舟十八号载人飞船成功进入浩瀚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hán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hàn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的太空。中国航天不断创造奇迹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多次夺得全球航天发射次数的冠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ɡuān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ɡuàn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军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取得令世界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④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nán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yǐ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zhì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xìn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的进步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赢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yín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yínɡ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得无数赞叹。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79615" y="418758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007199" y="344026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879435" y="196590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09668" y="542925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45375" y="542925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火箭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09668" y="606456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搭乘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678432" y="606456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难以置信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7" y="879456"/>
            <a:ext cx="1093027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二、根据要求选择。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下列读音、书写不完全正确的一项是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冠军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ɡuàn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游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隼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sǔ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电筒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　　　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喷气式飞机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pēn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输赢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yínɡ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布置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光圈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quān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俯身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fǔ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超音速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赤道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chì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光束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shù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流星体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48476" y="288055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306218" y="288509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58263" y="367365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289152" y="364465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332978" y="446747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901089" y="445523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29723" y="523087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391556" y="522701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28902" y="187489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7517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861094"/>
            <a:ext cx="1067638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给下面加点的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置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字选择正确的解释。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难以置信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置了一身衣服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装置电话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4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置身事外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       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endParaRPr lang="zh-CN" altLang="en-US" sz="3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273" y="2116861"/>
            <a:ext cx="5372100" cy="150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3235344" y="180908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50681" y="261416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93681" y="340085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35345" y="418167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896432" y="211686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057036" y="286933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470280" y="363323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057036" y="440735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7517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2" y="871067"/>
            <a:ext cx="1069316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根据课文内容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按运动速度由快到慢给下列事物排序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正确的一项是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光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游隼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火箭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猎豹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光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流星体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猎豹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鸵鸟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火箭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飞机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猎豹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游隼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喷气式飞机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流星体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声音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人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52401" y="181594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7517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4" y="861094"/>
            <a:ext cx="10827391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下列说明方法判断错误的一项是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也许你跑得很快。不过要是你跟猎豹或鸵鸟赛跑的话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就一点儿赢的希望也没有了。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作比较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如果你对着一个以超音速移动的人大喊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他是什么都听不见的。因为声音根本就追不上他。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打比方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于是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有了许许多多的故事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嫦娥奔月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仙女下凡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蟠桃盛会。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举例子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猎豹奔跑的最大速度可达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110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千米每小时。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列数字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55254" y="96001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7517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358" y="896071"/>
            <a:ext cx="10768669" cy="5115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三、借助关键词句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把握主要信息。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比鸵鸟跑得更快的动物就要数猎豹了。猎豹奔跑的最大速度可达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110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千米每小时。猎豹才是陆地上跑得最快的动物。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关键词就是自然段着重介绍的事物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本段的关键词是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用横线画出这段话的关键句。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用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什么比什么快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的句式来概括这段话的主要信息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16024" y="5864105"/>
            <a:ext cx="7894419" cy="669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猎豹的速度比鸵鸟快。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393776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猎豹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280485" y="2743286"/>
            <a:ext cx="4683926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767408" y="3359992"/>
            <a:ext cx="1531175" cy="2469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157517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</TotalTime>
  <Words>937</Words>
  <Application>Microsoft Office PowerPoint</Application>
  <PresentationFormat>自定义</PresentationFormat>
  <Paragraphs>150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40" baseType="lpstr">
      <vt:lpstr>Arial</vt:lpstr>
      <vt:lpstr>宋体</vt:lpstr>
      <vt:lpstr>方正仿宋_GBK</vt:lpstr>
      <vt:lpstr>方正黑体_GBK</vt:lpstr>
      <vt:lpstr>Wingdings</vt:lpstr>
      <vt:lpstr>NEU-BZ</vt:lpstr>
      <vt:lpstr>方正书宋_GBK</vt:lpstr>
      <vt:lpstr>方正楷体_GBK</vt:lpstr>
      <vt:lpstr>Times New Roman</vt:lpstr>
      <vt:lpstr>NEU-XT</vt:lpstr>
      <vt:lpstr>汉仪雅酷黑 95W</vt:lpstr>
      <vt:lpstr>楷体</vt:lpstr>
      <vt:lpstr>方正小标宋_GBK</vt:lpstr>
      <vt:lpstr>方正大标宋_GBK</vt:lpstr>
      <vt:lpstr>华文宋体</vt:lpstr>
      <vt:lpstr>微软雅黑</vt:lpstr>
      <vt:lpstr>NEU-HZ</vt:lpstr>
      <vt:lpstr>方正隶变_GBK</vt:lpstr>
      <vt:lpstr>方正大标宋简体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255</cp:revision>
  <dcterms:created xsi:type="dcterms:W3CDTF">2019-06-19T02:08:00Z</dcterms:created>
  <dcterms:modified xsi:type="dcterms:W3CDTF">2025-08-31T00:21:19Z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