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11" r:id="rId3"/>
    <p:sldId id="512" r:id="rId4"/>
    <p:sldId id="513" r:id="rId5"/>
    <p:sldId id="518" r:id="rId6"/>
    <p:sldId id="514" r:id="rId7"/>
    <p:sldId id="427" r:id="rId8"/>
  </p:sldIdLst>
  <p:sldSz cx="12192000" cy="6858000"/>
  <p:notesSz cx="6858000" cy="9144000"/>
  <p:embeddedFontLst>
    <p:embeddedFont>
      <p:font typeface="NEU-BZ" panose="02010600010101010101" pitchFamily="2" charset="-122"/>
      <p:regular r:id="rId9"/>
      <p:bold r:id="rId10"/>
      <p:italic r:id="rId11"/>
      <p:boldItalic r:id="rId12"/>
    </p:embeddedFont>
    <p:embeddedFont>
      <p:font typeface="NEU-HZ" panose="02010600010101010101" pitchFamily="2" charset="-122"/>
      <p:regular r:id="rId13"/>
      <p:italic r:id="rId14"/>
    </p:embeddedFont>
    <p:embeddedFont>
      <p:font typeface="NEU-XT" panose="02020503000000020003" pitchFamily="18" charset="-122"/>
      <p:regular r:id="rId15"/>
    </p:embeddedFont>
    <p:embeddedFont>
      <p:font typeface="方正仿宋_GBK" panose="03000509000000000000" pitchFamily="65" charset="-122"/>
      <p:regular r:id="rId16"/>
    </p:embeddedFont>
    <p:embeddedFont>
      <p:font typeface="方正黑体_GBK" panose="03000509000000000000" pitchFamily="65" charset="-122"/>
      <p:regular r:id="rId17"/>
    </p:embeddedFont>
    <p:embeddedFont>
      <p:font typeface="方正书宋_GBK" panose="03000509000000000000" pitchFamily="65" charset="-122"/>
      <p:regular r:id="rId18"/>
    </p:embeddedFont>
    <p:embeddedFont>
      <p:font typeface="华文宋体" panose="02010600040101010101" pitchFamily="2" charset="-122"/>
      <p:regular r:id="rId19"/>
    </p:embeddedFont>
    <p:embeddedFont>
      <p:font typeface="楷体" panose="02010609060101010101" pitchFamily="49" charset="-122"/>
      <p:regular r:id="rId20"/>
    </p:embeddedFont>
    <p:embeddedFont>
      <p:font typeface="Calibri" panose="020F0502020204030204" pitchFamily="34" charset="0"/>
      <p:regular r:id="rId21"/>
      <p:bold r:id="rId22"/>
      <p:italic r:id="rId23"/>
      <p:boldItalic r:id="rId24"/>
    </p:embeddedFont>
    <p:embeddedFont>
      <p:font typeface="方正大标宋_GBK" panose="03000509000000000000" pitchFamily="65" charset="-122"/>
      <p:regular r:id="rId25"/>
    </p:embeddedFont>
    <p:embeddedFont>
      <p:font typeface="方正大标宋简体" panose="02000000000000000000" pitchFamily="2" charset="-122"/>
      <p:regular r:id="rId26"/>
    </p:embeddedFont>
    <p:embeddedFont>
      <p:font typeface="方正隶变_GBK" panose="03000509000000000000" pitchFamily="65" charset="-122"/>
      <p:regular r:id="rId27"/>
    </p:embeddedFont>
    <p:embeddedFont>
      <p:font typeface="方正小标宋_GBK" panose="03000509000000000000" pitchFamily="65" charset="-122"/>
      <p:regular r:id="rId28"/>
    </p:embeddedFont>
    <p:embeddedFont>
      <p:font typeface="微软雅黑" panose="020B0503020204020204" pitchFamily="34" charset="-122"/>
      <p:regular r:id="rId29"/>
      <p:bold r:id="rId30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111" d="100"/>
          <a:sy n="111" d="100"/>
        </p:scale>
        <p:origin x="582" y="96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26" Type="http://schemas.openxmlformats.org/officeDocument/2006/relationships/font" Target="fonts/font18.fntdata"/><Relationship Id="rId3" Type="http://schemas.openxmlformats.org/officeDocument/2006/relationships/slide" Target="slides/slide2.xml"/><Relationship Id="rId21" Type="http://schemas.openxmlformats.org/officeDocument/2006/relationships/font" Target="fonts/font13.fntdata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5" Type="http://schemas.openxmlformats.org/officeDocument/2006/relationships/font" Target="fonts/font17.fntdata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font" Target="fonts/font12.fntdata"/><Relationship Id="rId29" Type="http://schemas.openxmlformats.org/officeDocument/2006/relationships/font" Target="fonts/font2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24" Type="http://schemas.openxmlformats.org/officeDocument/2006/relationships/font" Target="fonts/font16.fntdata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font" Target="fonts/font15.fntdata"/><Relationship Id="rId28" Type="http://schemas.openxmlformats.org/officeDocument/2006/relationships/font" Target="fonts/font20.fntdata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31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font" Target="fonts/font14.fntdata"/><Relationship Id="rId27" Type="http://schemas.openxmlformats.org/officeDocument/2006/relationships/font" Target="fonts/font19.fntdata"/><Relationship Id="rId30" Type="http://schemas.openxmlformats.org/officeDocument/2006/relationships/font" Target="fonts/font22.fntdata"/><Relationship Id="rId35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2025/11/21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2025/11/21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2025/11/21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2025/11/21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2025/11/21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2025/11/21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2025/11/21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2025/11/21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2025/11/21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2025/11/21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2025/11/21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2025/11/21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5" Type="http://schemas.openxmlformats.org/officeDocument/2006/relationships/slide" Target="slide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zh-CN" sz="6000" b="1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59 </a:t>
            </a:r>
            <a:r>
              <a:rPr lang="zh-CN" altLang="en-US" sz="6000" b="1"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古人谈读书 </a:t>
            </a:r>
            <a:r>
              <a:rPr lang="en-US" altLang="zh-CN" sz="6000" b="1"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(</a:t>
            </a:r>
            <a:r>
              <a:rPr lang="zh-CN" altLang="en-US" sz="6000" b="1"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二</a:t>
            </a:r>
            <a:r>
              <a:rPr lang="en-US" altLang="zh-CN" sz="6000" b="1"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)</a:t>
            </a:r>
            <a:endParaRPr lang="zh-CN" altLang="en-US" sz="6000" b="1" dirty="0">
              <a:latin typeface="方正大标宋_GBK" panose="03000509000000000000" pitchFamily="65" charset="-122"/>
              <a:ea typeface="方正大标宋_GBK" panose="03000509000000000000" pitchFamily="65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五年级语文上册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0783EA05-02E3-D554-D072-A5E2AB2674A7}"/>
              </a:ext>
            </a:extLst>
          </p:cNvPr>
          <p:cNvSpPr txBox="1"/>
          <p:nvPr/>
        </p:nvSpPr>
        <p:spPr>
          <a:xfrm>
            <a:off x="5121987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EB6090A9-16D1-486A-9DA5-EC539BE61528}"/>
              </a:ext>
            </a:extLst>
          </p:cNvPr>
          <p:cNvSpPr/>
          <p:nvPr/>
        </p:nvSpPr>
        <p:spPr>
          <a:xfrm>
            <a:off x="505460" y="946407"/>
            <a:ext cx="11006454" cy="51937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40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一、用</a:t>
            </a:r>
            <a:r>
              <a:rPr lang="en-US" altLang="zh-CN" sz="3400"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en-US" altLang="zh-CN" sz="340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√</a:t>
            </a:r>
            <a:r>
              <a:rPr lang="en-US" altLang="zh-CN" sz="3400"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zh-CN" altLang="zh-CN" sz="340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选出下列加点字的正确读音。</a:t>
            </a:r>
            <a:endParaRPr lang="zh-CN" altLang="zh-CN" sz="34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知</a:t>
            </a:r>
            <a:r>
              <a:rPr lang="en-US" altLang="zh-CN" sz="340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zhī</a:t>
            </a:r>
            <a:r>
              <a:rPr lang="en-US" altLang="zh-CN" sz="3400">
                <a:solidFill>
                  <a:srgbClr val="FF00FF"/>
                </a:solidFill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340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zhì</a:t>
            </a:r>
            <a:r>
              <a:rPr lang="en-US" altLang="zh-CN" sz="340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之为知之</a:t>
            </a:r>
            <a:r>
              <a:rPr lang="en-US" altLang="zh-CN" sz="340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不知为不知</a:t>
            </a:r>
            <a:r>
              <a:rPr lang="en-US" altLang="zh-CN" sz="340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是知</a:t>
            </a:r>
            <a:r>
              <a:rPr lang="en-US" altLang="zh-CN" sz="340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zhī</a:t>
            </a:r>
            <a:r>
              <a:rPr lang="zh-CN" altLang="zh-CN" sz="340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zhì</a:t>
            </a:r>
            <a:r>
              <a:rPr lang="en-US" altLang="zh-CN" sz="3400">
                <a:solidFill>
                  <a:srgbClr val="FF00FF"/>
                </a:solidFill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40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也。</a:t>
            </a: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默而识</a:t>
            </a:r>
            <a:r>
              <a:rPr lang="en-US" altLang="zh-CN" sz="340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shí</a:t>
            </a:r>
            <a:r>
              <a:rPr lang="zh-CN" altLang="zh-CN" sz="340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zhì</a:t>
            </a:r>
            <a:r>
              <a:rPr lang="en-US" altLang="zh-CN" sz="3400">
                <a:solidFill>
                  <a:srgbClr val="FF00FF"/>
                </a:solidFill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40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之。</a:t>
            </a: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心既到矣</a:t>
            </a:r>
            <a:r>
              <a:rPr lang="en-US" altLang="zh-CN" sz="340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yī</a:t>
            </a:r>
            <a:r>
              <a:rPr lang="zh-CN" altLang="zh-CN" sz="340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yǐ</a:t>
            </a:r>
            <a:r>
              <a:rPr lang="en-US" altLang="zh-CN" sz="3400">
                <a:solidFill>
                  <a:srgbClr val="FF00FF"/>
                </a:solidFill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40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),</a:t>
            </a:r>
            <a:r>
              <a:rPr lang="zh-CN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眼口岂</a:t>
            </a:r>
            <a:r>
              <a:rPr lang="en-US" altLang="zh-CN" sz="340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kǎi</a:t>
            </a:r>
            <a:r>
              <a:rPr lang="zh-CN" altLang="zh-CN" sz="340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qǐ</a:t>
            </a:r>
            <a:r>
              <a:rPr lang="en-US" altLang="zh-CN" sz="3400">
                <a:solidFill>
                  <a:srgbClr val="FF00FF"/>
                </a:solidFill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40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不到乎</a:t>
            </a:r>
            <a:r>
              <a:rPr lang="en-US" altLang="zh-CN" sz="340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34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终夜不寝</a:t>
            </a:r>
            <a:r>
              <a:rPr lang="en-US" altLang="zh-CN" sz="340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qǐn</a:t>
            </a:r>
            <a:r>
              <a:rPr lang="en-US" altLang="zh-CN" sz="3400">
                <a:solidFill>
                  <a:srgbClr val="FF00FF"/>
                </a:solidFill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340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qīn</a:t>
            </a:r>
            <a:r>
              <a:rPr lang="en-US" altLang="zh-CN" sz="340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D95D7F19-39DD-43A5-976F-B761CEC8921D}"/>
              </a:ext>
            </a:extLst>
          </p:cNvPr>
          <p:cNvSpPr txBox="1"/>
          <p:nvPr/>
        </p:nvSpPr>
        <p:spPr>
          <a:xfrm>
            <a:off x="794636" y="2519559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AB298963-9480-4F7C-916F-96455F6C7FEF}"/>
              </a:ext>
            </a:extLst>
          </p:cNvPr>
          <p:cNvSpPr txBox="1"/>
          <p:nvPr/>
        </p:nvSpPr>
        <p:spPr>
          <a:xfrm>
            <a:off x="7600877" y="2519559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6EF224EC-F0C2-4462-AE25-95CED95E49DE}"/>
              </a:ext>
            </a:extLst>
          </p:cNvPr>
          <p:cNvSpPr txBox="1"/>
          <p:nvPr/>
        </p:nvSpPr>
        <p:spPr>
          <a:xfrm>
            <a:off x="1717662" y="3593865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DC198F32-6F64-4267-A637-1DC15BFDB233}"/>
              </a:ext>
            </a:extLst>
          </p:cNvPr>
          <p:cNvSpPr txBox="1"/>
          <p:nvPr/>
        </p:nvSpPr>
        <p:spPr>
          <a:xfrm>
            <a:off x="2068896" y="4607151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6D2F57C7-6868-497C-B275-76923F20E375}"/>
              </a:ext>
            </a:extLst>
          </p:cNvPr>
          <p:cNvSpPr txBox="1"/>
          <p:nvPr/>
        </p:nvSpPr>
        <p:spPr>
          <a:xfrm>
            <a:off x="4892182" y="4607150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FB826A56-C95B-4063-92FE-E909399EA503}"/>
              </a:ext>
            </a:extLst>
          </p:cNvPr>
          <p:cNvSpPr txBox="1"/>
          <p:nvPr/>
        </p:nvSpPr>
        <p:spPr>
          <a:xfrm>
            <a:off x="2112026" y="5651404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D5F101D0-D6B5-45E3-BC7B-8CD18A8B4FC3}"/>
              </a:ext>
            </a:extLst>
          </p:cNvPr>
          <p:cNvSpPr txBox="1"/>
          <p:nvPr/>
        </p:nvSpPr>
        <p:spPr>
          <a:xfrm>
            <a:off x="1581580" y="2352703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b="1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b="1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86468D6D-EBA3-42ED-B20C-1C421F833CEC}"/>
              </a:ext>
            </a:extLst>
          </p:cNvPr>
          <p:cNvSpPr txBox="1"/>
          <p:nvPr/>
        </p:nvSpPr>
        <p:spPr>
          <a:xfrm>
            <a:off x="9320683" y="2366886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b="1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b="1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1B8F5525-6F9F-4965-9081-99B5B2BFB364}"/>
              </a:ext>
            </a:extLst>
          </p:cNvPr>
          <p:cNvSpPr txBox="1"/>
          <p:nvPr/>
        </p:nvSpPr>
        <p:spPr>
          <a:xfrm>
            <a:off x="3437468" y="3376800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b="1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b="1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2B4F84CA-FDA5-4CF2-A5F7-2DC00467B28F}"/>
              </a:ext>
            </a:extLst>
          </p:cNvPr>
          <p:cNvSpPr txBox="1"/>
          <p:nvPr/>
        </p:nvSpPr>
        <p:spPr>
          <a:xfrm>
            <a:off x="3404293" y="4402277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b="1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b="1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770AAA78-1EF3-4699-A6DD-C6D4F36409E8}"/>
              </a:ext>
            </a:extLst>
          </p:cNvPr>
          <p:cNvSpPr txBox="1"/>
          <p:nvPr/>
        </p:nvSpPr>
        <p:spPr>
          <a:xfrm>
            <a:off x="6491219" y="4454477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b="1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b="1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ED75075E-2D4F-4440-BC7B-C82236217C19}"/>
              </a:ext>
            </a:extLst>
          </p:cNvPr>
          <p:cNvSpPr txBox="1"/>
          <p:nvPr/>
        </p:nvSpPr>
        <p:spPr>
          <a:xfrm>
            <a:off x="2879115" y="5463784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b="1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b="1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76930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/>
      <p:bldP spid="18" grpId="0"/>
      <p:bldP spid="1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8BEF1D73-59C5-4E13-8248-22EB411D348D}"/>
              </a:ext>
            </a:extLst>
          </p:cNvPr>
          <p:cNvSpPr/>
          <p:nvPr/>
        </p:nvSpPr>
        <p:spPr>
          <a:xfrm>
            <a:off x="603849" y="946407"/>
            <a:ext cx="10826151" cy="51937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40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二、把下面的词语补充完整</a:t>
            </a:r>
            <a:r>
              <a:rPr lang="en-US" altLang="zh-CN" sz="3400">
                <a:latin typeface="方正黑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并解释所填的字。</a:t>
            </a:r>
            <a:endParaRPr lang="zh-CN" altLang="zh-CN" sz="34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不</a:t>
            </a:r>
            <a:r>
              <a:rPr lang="en-US" altLang="zh-CN" sz="340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            )</a:t>
            </a:r>
            <a:r>
              <a:rPr lang="zh-CN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下问</a:t>
            </a:r>
            <a:r>
              <a:rPr lang="en-US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</a:t>
            </a:r>
            <a:endParaRPr lang="en-US" altLang="zh-CN" sz="3400" u="sng">
              <a:latin typeface="NEU-BZ" panose="0201060001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</a:pPr>
            <a:r>
              <a:rPr lang="en-US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40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学而不</a:t>
            </a:r>
            <a:r>
              <a:rPr lang="en-US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  ) </a:t>
            </a:r>
            <a:r>
              <a:rPr lang="zh-CN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en-US" altLang="zh-CN" sz="3400" u="sng">
              <a:latin typeface="NEU-BZ" panose="0201060001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340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  )</a:t>
            </a:r>
            <a:r>
              <a:rPr lang="zh-CN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人不倦 　</a:t>
            </a:r>
            <a:r>
              <a:rPr lang="zh-CN" altLang="zh-CN" sz="3400" u="sng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en-US" altLang="zh-CN" sz="3400" u="sng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敏而</a:t>
            </a:r>
            <a:r>
              <a:rPr lang="en-US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    </a:t>
            </a:r>
            <a:r>
              <a:rPr lang="en-US" altLang="zh-CN" sz="340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学</a:t>
            </a:r>
            <a:r>
              <a:rPr lang="zh-CN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　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FD927765-A629-4065-8D11-27FB74CA5417}"/>
              </a:ext>
            </a:extLst>
          </p:cNvPr>
          <p:cNvSpPr/>
          <p:nvPr/>
        </p:nvSpPr>
        <p:spPr>
          <a:xfrm>
            <a:off x="1921130" y="2327593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耻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6F6B5E15-85BB-44E0-A414-2FEFE4569A99}"/>
              </a:ext>
            </a:extLst>
          </p:cNvPr>
          <p:cNvSpPr/>
          <p:nvPr/>
        </p:nvSpPr>
        <p:spPr>
          <a:xfrm>
            <a:off x="4103928" y="2327592"/>
            <a:ext cx="334578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b="1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以</a:t>
            </a:r>
            <a:r>
              <a:rPr lang="en-US" altLang="zh-CN" sz="3400" b="1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zh-CN" sz="3400" b="1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为耻。</a:t>
            </a:r>
            <a:r>
              <a:rPr lang="en-US" altLang="zh-CN" sz="3400" b="1">
                <a:solidFill>
                  <a:srgbClr val="E72582"/>
                </a:solidFill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B641D782-97DE-4DDA-A2CF-F9855433295E}"/>
              </a:ext>
            </a:extLst>
          </p:cNvPr>
          <p:cNvSpPr/>
          <p:nvPr/>
        </p:nvSpPr>
        <p:spPr>
          <a:xfrm>
            <a:off x="2749160" y="3336884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厌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E9A9800B-DB61-4D95-A5D9-BE0B7BF3E34E}"/>
              </a:ext>
            </a:extLst>
          </p:cNvPr>
          <p:cNvSpPr/>
          <p:nvPr/>
        </p:nvSpPr>
        <p:spPr>
          <a:xfrm>
            <a:off x="4231562" y="3389215"/>
            <a:ext cx="160172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满足。</a:t>
            </a:r>
            <a:r>
              <a:rPr lang="en-US" altLang="zh-CN" sz="3400" b="1">
                <a:solidFill>
                  <a:srgbClr val="E72582"/>
                </a:solidFill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8323902D-4E15-46E0-B1A0-1E109EB23D43}"/>
              </a:ext>
            </a:extLst>
          </p:cNvPr>
          <p:cNvSpPr/>
          <p:nvPr/>
        </p:nvSpPr>
        <p:spPr>
          <a:xfrm>
            <a:off x="1509529" y="4432439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诲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62060DD2-5701-4927-8304-453CD924272F}"/>
              </a:ext>
            </a:extLst>
          </p:cNvPr>
          <p:cNvSpPr/>
          <p:nvPr/>
        </p:nvSpPr>
        <p:spPr>
          <a:xfrm>
            <a:off x="4286064" y="4456898"/>
            <a:ext cx="149271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教诲。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E1D44F19-4CFE-40A7-BAA6-95E483D831CC}"/>
              </a:ext>
            </a:extLst>
          </p:cNvPr>
          <p:cNvSpPr/>
          <p:nvPr/>
        </p:nvSpPr>
        <p:spPr>
          <a:xfrm>
            <a:off x="2438818" y="5401368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好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BF86FB31-1B45-48F1-9B33-8297BDCFFDF1}"/>
              </a:ext>
            </a:extLst>
          </p:cNvPr>
          <p:cNvSpPr/>
          <p:nvPr/>
        </p:nvSpPr>
        <p:spPr>
          <a:xfrm>
            <a:off x="4286064" y="5524583"/>
            <a:ext cx="203773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喜</a:t>
            </a:r>
            <a:r>
              <a:rPr lang="zh-CN" altLang="zh-CN" sz="3400" b="1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好。</a:t>
            </a:r>
            <a:r>
              <a:rPr lang="zh-CN" altLang="zh-CN" sz="3400" b="1">
                <a:solidFill>
                  <a:srgbClr val="E72582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b="1">
                <a:solidFill>
                  <a:srgbClr val="E72582"/>
                </a:solidFill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387867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2F86FC15-1378-44D7-9A17-6C18FE095721}"/>
              </a:ext>
            </a:extLst>
          </p:cNvPr>
          <p:cNvSpPr/>
          <p:nvPr/>
        </p:nvSpPr>
        <p:spPr>
          <a:xfrm>
            <a:off x="505460" y="861093"/>
            <a:ext cx="10915914" cy="3937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三、下列加点字的注释不正确的一组是</a:t>
            </a:r>
            <a:r>
              <a:rPr lang="en-US" altLang="zh-CN" sz="3400">
                <a:latin typeface="方正黑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>
                <a:solidFill>
                  <a:srgbClr val="FF00FF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>
                <a:solidFill>
                  <a:srgbClr val="FF00FF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400">
                <a:solidFill>
                  <a:srgbClr val="FF00FF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敏而好学 </a:t>
            </a:r>
            <a:r>
              <a:rPr lang="en-US" altLang="zh-CN" sz="340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聪敏</a:t>
            </a:r>
            <a:r>
              <a:rPr lang="en-US" altLang="zh-CN" sz="340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endParaRPr lang="en-US" altLang="zh-CN" sz="34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是知也 </a:t>
            </a:r>
            <a:r>
              <a:rPr lang="en-US" altLang="zh-CN" sz="340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知道</a:t>
            </a:r>
            <a:r>
              <a:rPr lang="en-US" altLang="zh-CN" sz="340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敏以求之者也 </a:t>
            </a:r>
            <a:r>
              <a:rPr lang="en-US" altLang="zh-CN" sz="340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勤勉</a:t>
            </a:r>
            <a:r>
              <a:rPr lang="en-US" altLang="zh-CN" sz="340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三到之中</a:t>
            </a:r>
            <a:r>
              <a:rPr lang="en-US" altLang="zh-CN" sz="340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心到最急 </a:t>
            </a:r>
            <a:r>
              <a:rPr lang="en-US" altLang="zh-CN" sz="340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要紧</a:t>
            </a:r>
            <a:r>
              <a:rPr lang="en-US" altLang="zh-CN" sz="3400"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重要</a:t>
            </a:r>
            <a:r>
              <a:rPr lang="en-US" altLang="zh-CN" sz="340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606830FA-C10E-466D-9986-900EFA996130}"/>
              </a:ext>
            </a:extLst>
          </p:cNvPr>
          <p:cNvSpPr/>
          <p:nvPr/>
        </p:nvSpPr>
        <p:spPr>
          <a:xfrm>
            <a:off x="8671377" y="1036508"/>
            <a:ext cx="428322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34439701-A0B4-4164-9C7B-4F27487F86DD}"/>
              </a:ext>
            </a:extLst>
          </p:cNvPr>
          <p:cNvSpPr txBox="1"/>
          <p:nvPr/>
        </p:nvSpPr>
        <p:spPr>
          <a:xfrm>
            <a:off x="825260" y="2045106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F7A2D755-B269-4EB4-89C9-16C5B89CD65A}"/>
              </a:ext>
            </a:extLst>
          </p:cNvPr>
          <p:cNvSpPr txBox="1"/>
          <p:nvPr/>
        </p:nvSpPr>
        <p:spPr>
          <a:xfrm>
            <a:off x="1277714" y="2808623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7C6DB5A0-6159-4801-A7CD-ECC280F537E0}"/>
              </a:ext>
            </a:extLst>
          </p:cNvPr>
          <p:cNvSpPr txBox="1"/>
          <p:nvPr/>
        </p:nvSpPr>
        <p:spPr>
          <a:xfrm>
            <a:off x="825259" y="3615270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81C819F6-29D8-44C0-8E6D-ADBA99629860}"/>
              </a:ext>
            </a:extLst>
          </p:cNvPr>
          <p:cNvSpPr txBox="1"/>
          <p:nvPr/>
        </p:nvSpPr>
        <p:spPr>
          <a:xfrm>
            <a:off x="3995035" y="4374238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2556355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2F86FC15-1378-44D7-9A17-6C18FE095721}"/>
              </a:ext>
            </a:extLst>
          </p:cNvPr>
          <p:cNvSpPr/>
          <p:nvPr/>
        </p:nvSpPr>
        <p:spPr>
          <a:xfrm>
            <a:off x="505460" y="861093"/>
            <a:ext cx="10915914" cy="3937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四、用自己的话说说下面句子的意思。</a:t>
            </a:r>
            <a:endParaRPr lang="zh-CN" altLang="zh-CN" sz="34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知之为知之</a:t>
            </a:r>
            <a:r>
              <a:rPr lang="en-US" altLang="zh-CN" sz="340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不知为不知</a:t>
            </a:r>
            <a:r>
              <a:rPr lang="en-US" altLang="zh-CN" sz="340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是知也。</a:t>
            </a:r>
            <a:endParaRPr lang="en-US" altLang="zh-CN" sz="34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zh-CN" altLang="zh-CN" sz="34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en-US" altLang="zh-CN" sz="3400">
              <a:latin typeface="NEU-HZ" panose="0201060001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心既到矣</a:t>
            </a:r>
            <a:r>
              <a:rPr lang="en-US" altLang="zh-CN" sz="340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眼口岂不到乎</a:t>
            </a:r>
            <a:r>
              <a:rPr lang="en-US" altLang="zh-CN" sz="340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34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D73B52E0-B3B9-4444-841A-FA1FB6E6E9E5}"/>
              </a:ext>
            </a:extLst>
          </p:cNvPr>
          <p:cNvSpPr/>
          <p:nvPr/>
        </p:nvSpPr>
        <p:spPr>
          <a:xfrm>
            <a:off x="550730" y="2932450"/>
            <a:ext cx="10915914" cy="8117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400" b="1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知道就是知道</a:t>
            </a:r>
            <a:r>
              <a:rPr lang="en-US" altLang="zh-CN" sz="3400" b="1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不知道就是不知道</a:t>
            </a:r>
            <a:r>
              <a:rPr lang="en-US" altLang="zh-CN" sz="3400" b="1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这才是真正的智慧。</a:t>
            </a:r>
            <a:r>
              <a:rPr lang="zh-CN" altLang="zh-CN" sz="3400" b="1">
                <a:solidFill>
                  <a:srgbClr val="E72582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b="1">
                <a:solidFill>
                  <a:srgbClr val="E72582"/>
                </a:solidFill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b="1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D2BA4CF4-620B-45F9-BF6C-9A5A543F7218}"/>
              </a:ext>
            </a:extLst>
          </p:cNvPr>
          <p:cNvSpPr/>
          <p:nvPr/>
        </p:nvSpPr>
        <p:spPr>
          <a:xfrm>
            <a:off x="589470" y="5001842"/>
            <a:ext cx="9675963" cy="8117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400" b="1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心已经到了</a:t>
            </a:r>
            <a:r>
              <a:rPr lang="en-US" altLang="zh-CN" sz="3400" b="1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眼和口难道会不到吗</a:t>
            </a:r>
            <a:r>
              <a:rPr lang="en-US" altLang="zh-CN" sz="3400" b="1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3400" b="1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199837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ED76CA09-9333-476F-90F3-6C6816BBA10F}"/>
              </a:ext>
            </a:extLst>
          </p:cNvPr>
          <p:cNvSpPr/>
          <p:nvPr/>
        </p:nvSpPr>
        <p:spPr>
          <a:xfrm>
            <a:off x="612475" y="946407"/>
            <a:ext cx="10899440" cy="54965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五、根据理解填空。</a:t>
            </a:r>
            <a:endParaRPr lang="zh-CN" altLang="zh-CN" sz="34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《论语》中</a:t>
            </a:r>
            <a:r>
              <a:rPr lang="en-US" altLang="zh-CN" sz="340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400" u="sng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</a:t>
            </a:r>
            <a:r>
              <a:rPr lang="zh-CN" altLang="zh-CN" sz="3400" u="sng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u="sng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</a:t>
            </a:r>
            <a:r>
              <a:rPr lang="en-US" altLang="zh-CN" sz="340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</a:t>
            </a:r>
            <a:r>
              <a:rPr lang="zh-CN" altLang="zh-CN" sz="3400" u="sng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这句话告诉我们要以真诚的态度对待学习</a:t>
            </a:r>
            <a:r>
              <a:rPr lang="en-US" altLang="zh-CN" sz="340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知道就是知道</a:t>
            </a:r>
            <a:r>
              <a:rPr lang="en-US" altLang="zh-CN" sz="340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不知道就是不知道</a:t>
            </a:r>
            <a:r>
              <a:rPr lang="en-US" altLang="zh-CN" sz="340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这才是智慧。</a:t>
            </a:r>
            <a:r>
              <a:rPr lang="en-US" altLang="zh-CN" sz="340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《论语》里</a:t>
            </a:r>
            <a:r>
              <a:rPr lang="en-US" altLang="zh-CN" sz="340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400" u="sng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</a:t>
            </a:r>
            <a:r>
              <a:rPr lang="zh-CN" altLang="zh-CN" sz="3400" u="sng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学而不厌</a:t>
            </a:r>
            <a:r>
              <a:rPr lang="en-US" altLang="zh-CN" sz="340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u="sng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</a:t>
            </a:r>
            <a:r>
              <a:rPr lang="zh-CN" altLang="zh-CN" sz="3400" u="sng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告诉我们读书要多记多背</a:t>
            </a:r>
            <a:r>
              <a:rPr lang="en-US" altLang="zh-CN" sz="340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学习要不知满足</a:t>
            </a:r>
            <a:r>
              <a:rPr lang="en-US" altLang="zh-CN" sz="340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教诲他人要不知疲倦。</a:t>
            </a:r>
            <a:r>
              <a:rPr lang="en-US" altLang="zh-CN" sz="340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2D188309-ADC7-40CC-9C9A-EF69734DA3A4}"/>
              </a:ext>
            </a:extLst>
          </p:cNvPr>
          <p:cNvSpPr/>
          <p:nvPr/>
        </p:nvSpPr>
        <p:spPr>
          <a:xfrm>
            <a:off x="3878455" y="1775503"/>
            <a:ext cx="236475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知之为知之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5EE707F1-3559-4D3A-9401-F07CC1094AAB}"/>
              </a:ext>
            </a:extLst>
          </p:cNvPr>
          <p:cNvSpPr/>
          <p:nvPr/>
        </p:nvSpPr>
        <p:spPr>
          <a:xfrm>
            <a:off x="7154144" y="1775502"/>
            <a:ext cx="280076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不知为不知</a:t>
            </a:r>
            <a:r>
              <a:rPr lang="zh-CN" altLang="zh-CN" sz="3400" b="1">
                <a:solidFill>
                  <a:srgbClr val="E72582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4AFFE1AF-8B9B-4F05-9BBF-858F1B1ADDCE}"/>
              </a:ext>
            </a:extLst>
          </p:cNvPr>
          <p:cNvSpPr/>
          <p:nvPr/>
        </p:nvSpPr>
        <p:spPr>
          <a:xfrm>
            <a:off x="1226215" y="2508748"/>
            <a:ext cx="149271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是知也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4A976874-F6A4-47DD-9998-EF41889906E8}"/>
              </a:ext>
            </a:extLst>
          </p:cNvPr>
          <p:cNvSpPr/>
          <p:nvPr/>
        </p:nvSpPr>
        <p:spPr>
          <a:xfrm>
            <a:off x="3656516" y="4109239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默而识之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F98BE9A7-829F-4414-ABF2-9659B89B1F4D}"/>
              </a:ext>
            </a:extLst>
          </p:cNvPr>
          <p:cNvSpPr/>
          <p:nvPr/>
        </p:nvSpPr>
        <p:spPr>
          <a:xfrm>
            <a:off x="8159505" y="4099074"/>
            <a:ext cx="1928733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诲人不倦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740786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部编版  五年级语文</a:t>
            </a:r>
            <a:r>
              <a:rPr lang="zh-CN" altLang="en-US" dirty="0">
                <a:solidFill>
                  <a:srgbClr val="FFFFFF"/>
                </a:solidFill>
                <a:latin typeface="微软雅黑"/>
              </a:rPr>
              <a:t>上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220</TotalTime>
  <Words>441</Words>
  <Application>Microsoft Office PowerPoint</Application>
  <PresentationFormat>宽屏</PresentationFormat>
  <Paragraphs>75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4" baseType="lpstr">
      <vt:lpstr>NEU-HZ</vt:lpstr>
      <vt:lpstr>Calibri</vt:lpstr>
      <vt:lpstr>方正大标宋_GBK</vt:lpstr>
      <vt:lpstr>NEU-XT</vt:lpstr>
      <vt:lpstr>方正隶变_GBK</vt:lpstr>
      <vt:lpstr>方正书宋_GBK</vt:lpstr>
      <vt:lpstr>NEU-BZ</vt:lpstr>
      <vt:lpstr>华文宋体</vt:lpstr>
      <vt:lpstr>楷体</vt:lpstr>
      <vt:lpstr>Wingdings</vt:lpstr>
      <vt:lpstr>Arial</vt:lpstr>
      <vt:lpstr>方正小标宋_GBK</vt:lpstr>
      <vt:lpstr>方正仿宋_GBK</vt:lpstr>
      <vt:lpstr>方正大标宋简体</vt:lpstr>
      <vt:lpstr>微软雅黑</vt:lpstr>
      <vt:lpstr>方正黑体_GBK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Micorosoft</cp:lastModifiedBy>
  <cp:revision>255</cp:revision>
  <dcterms:created xsi:type="dcterms:W3CDTF">2019-06-19T02:08:00Z</dcterms:created>
  <dcterms:modified xsi:type="dcterms:W3CDTF">2025-11-21T01:17:40Z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