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44" r:id="rId3"/>
    <p:sldId id="545" r:id="rId4"/>
    <p:sldId id="520" r:id="rId5"/>
    <p:sldId id="540" r:id="rId6"/>
    <p:sldId id="541" r:id="rId7"/>
    <p:sldId id="542" r:id="rId8"/>
    <p:sldId id="546" r:id="rId9"/>
    <p:sldId id="547" r:id="rId10"/>
    <p:sldId id="553" r:id="rId11"/>
    <p:sldId id="551" r:id="rId12"/>
    <p:sldId id="552" r:id="rId13"/>
    <p:sldId id="548" r:id="rId14"/>
    <p:sldId id="498" r:id="rId15"/>
    <p:sldId id="549" r:id="rId16"/>
    <p:sldId id="427" r:id="rId17"/>
  </p:sldIdLst>
  <p:sldSz cx="12192000" cy="6858000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NEU-HZ" pitchFamily="2" charset="-122"/>
      <p:regular r:id="rId22"/>
      <p:italic r:id="rId23"/>
    </p:embeddedFont>
    <p:embeddedFont>
      <p:font typeface="华文宋体" pitchFamily="2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大标宋简体" charset="-122"/>
      <p:regular r:id="rId27"/>
    </p:embeddedFont>
    <p:embeddedFont>
      <p:font typeface="NEU-XT" pitchFamily="18" charset="-122"/>
      <p:regular r:id="rId28"/>
    </p:embeddedFont>
    <p:embeddedFont>
      <p:font typeface="方正小标宋_GBK" pitchFamily="65" charset="-122"/>
      <p:regular r:id="rId29"/>
    </p:embeddedFont>
    <p:embeddedFont>
      <p:font typeface="NEU-BZ" pitchFamily="2" charset="-122"/>
      <p:regular r:id="rId30"/>
      <p:bold r:id="rId31"/>
      <p:italic r:id="rId32"/>
      <p:boldItalic r:id="rId33"/>
    </p:embeddedFont>
    <p:embeddedFont>
      <p:font typeface="方正隶变_GBK" charset="-122"/>
      <p:regular r:id="rId34"/>
    </p:embeddedFont>
    <p:embeddedFont>
      <p:font typeface="方正黑体_GBK" pitchFamily="65" charset="-122"/>
      <p:regular r:id="rId35"/>
    </p:embeddedFont>
    <p:embeddedFont>
      <p:font typeface="方正仿宋_GBK" pitchFamily="65" charset="-122"/>
      <p:regular r:id="rId36"/>
    </p:embeddedFont>
    <p:embeddedFont>
      <p:font typeface="方正书宋_GBK" pitchFamily="65" charset="-122"/>
      <p:regular r:id="rId37"/>
    </p:embeddedFont>
    <p:embeddedFont>
      <p:font typeface="方正楷体_GBK" pitchFamily="65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8.png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方正大标宋简体" charset="-122"/>
                <a:ea typeface="方正大标宋简体" charset="-122"/>
              </a:rPr>
              <a:t>6</a:t>
            </a:r>
            <a:r>
              <a:rPr lang="zh-CN" altLang="zh-CN" sz="6000" b="1" dirty="0">
                <a:latin typeface="方正大标宋简体" charset="-122"/>
                <a:ea typeface="方正大标宋简体" charset="-122"/>
              </a:rPr>
              <a:t>　将相和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83083"/>
            <a:ext cx="10626055" cy="5503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 smtClean="0">
                <a:latin typeface="Calibri"/>
                <a:ea typeface="方正楷体_GBK"/>
                <a:cs typeface="Times New Roman"/>
              </a:rPr>
              <a:t>不想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交付十五座城。现在璧在我手里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您要是强逼我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我的脑袋就和璧一起撞碎在这柱子上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u="sng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说着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他举起和氏璧就要向柱子上撞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。秦王怕他真的把璧撞碎了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连忙说一切都好商量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就叫人拿出地图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把允诺划归赵国的十五座城指给他看。蔺相如说和氏璧是无价之宝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要举行个隆重的典礼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他才能交出来。秦王只好跟他约定了举行典礼的日期。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845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5504"/>
            <a:ext cx="1081900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这段话用小标题概括为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文中说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蔺相如看这情形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这情形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指的是什么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在文中画出来。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F01A440-A123-43C6-A367-A756052D3857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886966" y="2757493"/>
            <a:ext cx="1210051" cy="2135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67528" y="9511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智斗秦王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0766" y="3412510"/>
            <a:ext cx="75969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秦王只好跟他约定了举行典礼的日期。</a:t>
            </a:r>
            <a:endParaRPr lang="zh-CN" altLang="en-US" sz="34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173211" y="3933056"/>
            <a:ext cx="7232060" cy="235300"/>
            <a:chOff x="1173211" y="3933056"/>
            <a:chExt cx="7232060" cy="23530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73211" y="3954817"/>
              <a:ext cx="1210051" cy="21353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372"/>
            <a:stretch/>
          </p:blipFill>
          <p:spPr>
            <a:xfrm>
              <a:off x="2312194" y="3954599"/>
              <a:ext cx="1157143" cy="213539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372"/>
            <a:stretch/>
          </p:blipFill>
          <p:spPr>
            <a:xfrm>
              <a:off x="3410275" y="3944961"/>
              <a:ext cx="1157143" cy="213539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372"/>
            <a:stretch/>
          </p:blipFill>
          <p:spPr>
            <a:xfrm>
              <a:off x="4511824" y="3933056"/>
              <a:ext cx="1157143" cy="21353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372"/>
            <a:stretch/>
          </p:blipFill>
          <p:spPr>
            <a:xfrm>
              <a:off x="5591944" y="3933056"/>
              <a:ext cx="1157143" cy="21353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372"/>
            <a:stretch/>
          </p:blipFill>
          <p:spPr>
            <a:xfrm>
              <a:off x="6672064" y="3933056"/>
              <a:ext cx="1157143" cy="213539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372"/>
            <a:stretch/>
          </p:blipFill>
          <p:spPr>
            <a:xfrm>
              <a:off x="7248128" y="3933056"/>
              <a:ext cx="1157143" cy="213539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543535" y="4178476"/>
            <a:ext cx="1085710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蔺相如说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这块璧有点儿小毛病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让我指给您看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的原因是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。这充分表现了蔺相如是一个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91699" y="5013476"/>
            <a:ext cx="45772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想把璧拿回自己手中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81542" y="579933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足智多谋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604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76274" y="897557"/>
            <a:ext cx="1083564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文中画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“——”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的部分是对蔺相如语言、动作的描写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对他的这一做法理解错误的一项是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蔺相如为了国家的利益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把自己的生死置之度外。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蔺相如抓住了秦王特别喜欢和氏璧的心理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威胁秦王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吓唬秦王。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蔺相如也不知道秦王会怎样做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所以作两手准备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答应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就举行典礼交出和氏璧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不答应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就和璧一起撞碎在柱子上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92374" y="1875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604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1094"/>
            <a:ext cx="1077277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把文中画波浪线的句子改为双重否定句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6749" y="1862386"/>
            <a:ext cx="1039177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秦王不得不跟他约定了举行典礼的日期。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806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800" y="1495677"/>
            <a:ext cx="105918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一、选择合适的词把句子补充完整。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负荆请罪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横刀立马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唇枪舌剑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退避三舍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渑池会相如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斗秦王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国境线廉颇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强敌。宰相肚里能撑船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相如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将军回头金不换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廉颇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1147" y="315495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唇枪舌剑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3515" y="2979127"/>
            <a:ext cx="10191750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横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刀立马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09294" y="39038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退避三舍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55258" y="46658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负荆请罪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8982"/>
            <a:ext cx="10921365" cy="5743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二、廉颇负荆请罪来到蔺相如家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蔺相如热情迎接。他们之间会有怎样的对话呢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廉　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  <a:r>
              <a:rPr lang="en-US" altLang="zh-CN" sz="3400" u="sng" dirty="0">
                <a:solidFill>
                  <a:schemeClr val="bg1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廉　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6174" y="2154712"/>
            <a:ext cx="10576202" cy="1505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蔺大人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我廉颇粗人一个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说话不经大脑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为了个人逞强而不顾国家利益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你责罚我吧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894" y="3475811"/>
            <a:ext cx="10179603" cy="1505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哪里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话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你大将军能屈能伸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真汉子也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是国家之大幸啊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5001478"/>
            <a:ext cx="79793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我今后一定改过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说话做事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先国后己。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1" y="5693231"/>
            <a:ext cx="823650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这样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我们赵国文武双全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定不可摧也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806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0" name="image26.jpeg">
            <a:extLst>
              <a:ext uri="{FF2B5EF4-FFF2-40B4-BE49-F238E27FC236}">
                <a16:creationId xmlns:a16="http://schemas.microsoft.com/office/drawing/2014/main" xmlns="" id="{895D3182-B14C-4117-AD18-F026CB43D5D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97498"/>
            <a:ext cx="3805740" cy="61359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C57FEC9-196A-43B7-A8A1-3DCB30B7BEF2}"/>
              </a:ext>
            </a:extLst>
          </p:cNvPr>
          <p:cNvSpPr/>
          <p:nvPr/>
        </p:nvSpPr>
        <p:spPr>
          <a:xfrm>
            <a:off x="585457" y="1611093"/>
            <a:ext cx="10926457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一、读人物小传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读拼音写字词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并用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画去加点字的错误读音。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在赵王</a:t>
            </a:r>
            <a:r>
              <a:rPr lang="en-US" altLang="zh-CN" sz="3400" dirty="0" err="1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zhào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jí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</a:t>
            </a:r>
            <a:r>
              <a:rPr lang="en-US" altLang="zh-CN" sz="3400" dirty="0" err="1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chén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shānɡ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yì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秦王换和氏璧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pì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bì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的难题时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xiàn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xiàn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cè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不畏强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qiánɡ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qiǎnɡ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权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假借要举行典礼解决了问题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90CAA09-A745-469E-9CF0-9D1961F07CC2}"/>
              </a:ext>
            </a:extLst>
          </p:cNvPr>
          <p:cNvSpPr/>
          <p:nvPr/>
        </p:nvSpPr>
        <p:spPr>
          <a:xfrm>
            <a:off x="4463128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召集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D01EC85-97CE-459A-B143-AC50927E1A6B}"/>
              </a:ext>
            </a:extLst>
          </p:cNvPr>
          <p:cNvSpPr/>
          <p:nvPr/>
        </p:nvSpPr>
        <p:spPr>
          <a:xfrm>
            <a:off x="7795527" y="33294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7385179-E33C-4BCF-820D-B6656F3947AE}"/>
              </a:ext>
            </a:extLst>
          </p:cNvPr>
          <p:cNvSpPr/>
          <p:nvPr/>
        </p:nvSpPr>
        <p:spPr>
          <a:xfrm>
            <a:off x="2896878" y="41261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商议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5" name="image27.jpeg">
            <a:extLst>
              <a:ext uri="{FF2B5EF4-FFF2-40B4-BE49-F238E27FC236}">
                <a16:creationId xmlns:a16="http://schemas.microsoft.com/office/drawing/2014/main" xmlns="" id="{273F65FE-BAD9-4A73-AFE7-247857920853}"/>
              </a:ext>
            </a:extLst>
          </p:cNvPr>
          <p:cNvPicPr/>
          <p:nvPr/>
        </p:nvPicPr>
        <p:blipFill rotWithShape="1">
          <a:blip r:embed="rId5"/>
          <a:srcRect l="18673"/>
          <a:stretch/>
        </p:blipFill>
        <p:spPr>
          <a:xfrm>
            <a:off x="9275583" y="3128170"/>
            <a:ext cx="2026045" cy="2408453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7B2524A-8C49-49CB-AD1E-4D79B6E0CE30}"/>
              </a:ext>
            </a:extLst>
          </p:cNvPr>
          <p:cNvSpPr/>
          <p:nvPr/>
        </p:nvSpPr>
        <p:spPr>
          <a:xfrm>
            <a:off x="6177135" y="492107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献计献策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87A5E7A-8083-4798-A5FB-BA657223EF03}"/>
              </a:ext>
            </a:extLst>
          </p:cNvPr>
          <p:cNvCxnSpPr>
            <a:cxnSpLocks/>
          </p:cNvCxnSpPr>
          <p:nvPr/>
        </p:nvCxnSpPr>
        <p:spPr>
          <a:xfrm flipH="1">
            <a:off x="7227706" y="4165962"/>
            <a:ext cx="530121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AFE2E50C-E7AE-4BC5-B919-A36098514441}"/>
              </a:ext>
            </a:extLst>
          </p:cNvPr>
          <p:cNvCxnSpPr>
            <a:cxnSpLocks/>
          </p:cNvCxnSpPr>
          <p:nvPr/>
        </p:nvCxnSpPr>
        <p:spPr>
          <a:xfrm flipH="1">
            <a:off x="3688518" y="5776111"/>
            <a:ext cx="964732" cy="4694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E4F8E00-621D-4873-82BB-66959F4EC0D3}"/>
              </a:ext>
            </a:extLst>
          </p:cNvPr>
          <p:cNvSpPr txBox="1"/>
          <p:nvPr/>
        </p:nvSpPr>
        <p:spPr>
          <a:xfrm>
            <a:off x="1454428" y="60296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662E9D0-16F3-415D-8AC5-983714F01CBD}"/>
              </a:ext>
            </a:extLst>
          </p:cNvPr>
          <p:cNvSpPr txBox="1"/>
          <p:nvPr/>
        </p:nvSpPr>
        <p:spPr>
          <a:xfrm>
            <a:off x="6531914" y="440757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18" name="image3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460881" y="1006559"/>
            <a:ext cx="1655445" cy="14395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693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C57FEC9-196A-43B7-A8A1-3DCB30B7BEF2}"/>
              </a:ext>
            </a:extLst>
          </p:cNvPr>
          <p:cNvSpPr/>
          <p:nvPr/>
        </p:nvSpPr>
        <p:spPr>
          <a:xfrm>
            <a:off x="505460" y="861094"/>
            <a:ext cx="10926457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渑池会面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秦王言辞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cí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chí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羞辱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rù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rǔ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赵王时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他毫不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懦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挺身而出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扳回一局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在廉颇对他产生误解想法让他下不来台时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他担心将相不和会削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xiāo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xuē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弱国力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就避让廉颇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请假不上朝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直到廉颇醒悟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上门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fù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jīnɡ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qǐnɡ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err="1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zuì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2EE1104-29BF-425F-94DE-52E1979D8BD2}"/>
              </a:ext>
            </a:extLst>
          </p:cNvPr>
          <p:cNvSpPr/>
          <p:nvPr/>
        </p:nvSpPr>
        <p:spPr>
          <a:xfrm>
            <a:off x="1921130" y="17813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EA7B75B-112A-47A4-B176-7081B107B687}"/>
              </a:ext>
            </a:extLst>
          </p:cNvPr>
          <p:cNvSpPr/>
          <p:nvPr/>
        </p:nvSpPr>
        <p:spPr>
          <a:xfrm>
            <a:off x="2541813" y="41724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负荆请罪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E5336D2-A26C-4EDE-B576-43EC56D1215C}"/>
              </a:ext>
            </a:extLst>
          </p:cNvPr>
          <p:cNvCxnSpPr>
            <a:cxnSpLocks/>
          </p:cNvCxnSpPr>
          <p:nvPr/>
        </p:nvCxnSpPr>
        <p:spPr>
          <a:xfrm flipH="1">
            <a:off x="5100141" y="1115685"/>
            <a:ext cx="530121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5C1A11D-2657-4394-96D5-6133A5917F3A}"/>
              </a:ext>
            </a:extLst>
          </p:cNvPr>
          <p:cNvCxnSpPr>
            <a:cxnSpLocks/>
          </p:cNvCxnSpPr>
          <p:nvPr/>
        </p:nvCxnSpPr>
        <p:spPr>
          <a:xfrm flipH="1">
            <a:off x="6673935" y="1165240"/>
            <a:ext cx="530121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98E27F1-5E3E-4544-B557-1C7A4DF8215C}"/>
              </a:ext>
            </a:extLst>
          </p:cNvPr>
          <p:cNvCxnSpPr>
            <a:cxnSpLocks/>
          </p:cNvCxnSpPr>
          <p:nvPr/>
        </p:nvCxnSpPr>
        <p:spPr>
          <a:xfrm flipH="1">
            <a:off x="8720018" y="2707586"/>
            <a:ext cx="530121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文本框 22">
            <a:extLst>
              <a:ext uri="{FF2B5EF4-FFF2-40B4-BE49-F238E27FC236}">
                <a16:creationId xmlns:a16="http://schemas.microsoft.com/office/drawing/2014/main" xmlns="" id="{E662E9D0-16F3-415D-8AC5-983714F01CBD}"/>
              </a:ext>
            </a:extLst>
          </p:cNvPr>
          <p:cNvSpPr txBox="1"/>
          <p:nvPr/>
        </p:nvSpPr>
        <p:spPr>
          <a:xfrm>
            <a:off x="3679657" y="12986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22">
            <a:extLst>
              <a:ext uri="{FF2B5EF4-FFF2-40B4-BE49-F238E27FC236}">
                <a16:creationId xmlns:a16="http://schemas.microsoft.com/office/drawing/2014/main" xmlns="" id="{E662E9D0-16F3-415D-8AC5-983714F01CBD}"/>
              </a:ext>
            </a:extLst>
          </p:cNvPr>
          <p:cNvSpPr txBox="1"/>
          <p:nvPr/>
        </p:nvSpPr>
        <p:spPr>
          <a:xfrm>
            <a:off x="6042243" y="13309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22">
            <a:extLst>
              <a:ext uri="{FF2B5EF4-FFF2-40B4-BE49-F238E27FC236}">
                <a16:creationId xmlns:a16="http://schemas.microsoft.com/office/drawing/2014/main" xmlns="" id="{E662E9D0-16F3-415D-8AC5-983714F01CBD}"/>
              </a:ext>
            </a:extLst>
          </p:cNvPr>
          <p:cNvSpPr txBox="1"/>
          <p:nvPr/>
        </p:nvSpPr>
        <p:spPr>
          <a:xfrm>
            <a:off x="7958043" y="285700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080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86933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结合右图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典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的本义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选出下列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典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的意思与本义不相符的一项。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典籍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字典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典礼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经典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3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04807" y="1571435"/>
            <a:ext cx="4196575" cy="239231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32043" y="1847673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C 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:a16="http://schemas.microsoft.com/office/drawing/2014/main" xmlns="" id="{E662E9D0-16F3-415D-8AC5-983714F01CBD}"/>
              </a:ext>
            </a:extLst>
          </p:cNvPr>
          <p:cNvSpPr txBox="1"/>
          <p:nvPr/>
        </p:nvSpPr>
        <p:spPr>
          <a:xfrm>
            <a:off x="931698" y="284700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:a16="http://schemas.microsoft.com/office/drawing/2014/main" xmlns="" id="{E662E9D0-16F3-415D-8AC5-983714F01CBD}"/>
              </a:ext>
            </a:extLst>
          </p:cNvPr>
          <p:cNvSpPr txBox="1"/>
          <p:nvPr/>
        </p:nvSpPr>
        <p:spPr>
          <a:xfrm>
            <a:off x="3855826" y="28470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2">
            <a:extLst>
              <a:ext uri="{FF2B5EF4-FFF2-40B4-BE49-F238E27FC236}">
                <a16:creationId xmlns:a16="http://schemas.microsoft.com/office/drawing/2014/main" xmlns="" id="{E662E9D0-16F3-415D-8AC5-983714F01CBD}"/>
              </a:ext>
            </a:extLst>
          </p:cNvPr>
          <p:cNvSpPr txBox="1"/>
          <p:nvPr/>
        </p:nvSpPr>
        <p:spPr>
          <a:xfrm>
            <a:off x="910707" y="365597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22">
            <a:extLst>
              <a:ext uri="{FF2B5EF4-FFF2-40B4-BE49-F238E27FC236}">
                <a16:creationId xmlns:a16="http://schemas.microsoft.com/office/drawing/2014/main" xmlns="" id="{E662E9D0-16F3-415D-8AC5-983714F01CBD}"/>
              </a:ext>
            </a:extLst>
          </p:cNvPr>
          <p:cNvSpPr txBox="1"/>
          <p:nvPr/>
        </p:nvSpPr>
        <p:spPr>
          <a:xfrm>
            <a:off x="3868391" y="364595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4524" y="849851"/>
            <a:ext cx="11087449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二、把下列成语补充完整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并完成后面的练习。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无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之宝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同心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力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怒发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冠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完好无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归赵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同归于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⑦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口不提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怒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圆睁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词语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来源于历史故事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这样的词语我还知道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spc="-15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选词填空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):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蔺相如与廉颇和好后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他们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保卫</a:t>
            </a:r>
            <a:endParaRPr lang="en-US" altLang="zh-CN" sz="3400" spc="-15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赵国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98349" y="436774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惊弓之鸟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98349" y="51345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70796" y="1688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51224" y="1688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05275" y="24054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36448" y="24001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1130" y="30950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61565" y="31099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40641" y="37717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30541" y="37802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651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6596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三、阅读课文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用词语概括下面的句子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最恰当的一项是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大家说秦王不过是想把和氏璧骗到手罢了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不能上他的当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可要是不答应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又怕他派兵来进攻。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左右逢源　　　 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左右开弓　　　 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左右为难　　　 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左思右想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31418" y="18489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651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50889"/>
            <a:ext cx="10921890" cy="579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读下面这段话时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你第一眼看到的内容是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。采用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的阅读方法是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秦国的国君历来不守信用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我怕有负赵王所托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已经让人把和氏璧送回赵国了。如果您有诚意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先把十五座城交给我国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我国马上派人把璧送来。我们怎么敢为了一块璧而得罪强大的秦国呢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一个字一个字地读　　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一个词一个词地读　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连词成句地读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471" y="874793"/>
            <a:ext cx="10466665" cy="139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秦国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的国君历来不守信用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58790" y="18484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651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61094"/>
            <a:ext cx="1074350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下列句子分别体现了人物怎样的品质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选一选。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顾全大局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勇于改过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勇敢机智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我之所以避着廉将军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为的是我们赵国啊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　　　　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蔺相如一到客舍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就叫手下人化了装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带着和氏璧抄小路先回赵国去了。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廉颇脱下战袍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背上绑着荆条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到蔺相如门上请罪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0102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0902" y="49207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75726" y="56941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806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83083"/>
            <a:ext cx="106260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四、阅读课文片段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蔺相如到了秦国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进宫见了秦王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献上和氏璧。</a:t>
            </a:r>
            <a:r>
              <a:rPr lang="zh-CN" altLang="zh-CN" sz="3400" u="wavy" dirty="0">
                <a:latin typeface="Calibri"/>
                <a:ea typeface="方正楷体_GBK"/>
                <a:cs typeface="Times New Roman"/>
              </a:rPr>
              <a:t>秦王双手捧住璧</a:t>
            </a:r>
            <a:r>
              <a:rPr lang="en-US" altLang="zh-CN" sz="3400" u="wavy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 dirty="0">
                <a:latin typeface="Calibri"/>
                <a:ea typeface="方正楷体_GBK"/>
                <a:cs typeface="Times New Roman"/>
              </a:rPr>
              <a:t>一边看一边称赞</a:t>
            </a:r>
            <a:r>
              <a:rPr lang="en-US" altLang="zh-CN" sz="3400" u="wavy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 dirty="0">
                <a:latin typeface="Calibri"/>
                <a:ea typeface="方正楷体_GBK"/>
                <a:cs typeface="Times New Roman"/>
              </a:rPr>
              <a:t>绝口不提十五座城的事。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蔺相如看这情形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知道秦王没有拿城换璧的诚意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就上前一步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这块璧有点儿小毛病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让我指给您看。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秦王听他这么一说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就把和氏璧交给蔺相如。蔺相如捧着璧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往后退了几步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靠着柱子站定。他怒发冲冠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我看您</a:t>
            </a:r>
            <a:r>
              <a:rPr lang="zh-CN" altLang="zh-CN" sz="3400" u="sng" dirty="0" smtClean="0">
                <a:latin typeface="Calibri"/>
                <a:ea typeface="方正楷体_GBK"/>
                <a:cs typeface="Times New Roman"/>
              </a:rPr>
              <a:t>并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806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660</Words>
  <Application>Microsoft Office PowerPoint</Application>
  <PresentationFormat>自定义</PresentationFormat>
  <Paragraphs>137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Times New Roman</vt:lpstr>
      <vt:lpstr>Calibri</vt:lpstr>
      <vt:lpstr>NEU-HZ</vt:lpstr>
      <vt:lpstr>华文宋体</vt:lpstr>
      <vt:lpstr>微软雅黑</vt:lpstr>
      <vt:lpstr>方正大标宋简体</vt:lpstr>
      <vt:lpstr>NEU-XT</vt:lpstr>
      <vt:lpstr>方正小标宋_GBK</vt:lpstr>
      <vt:lpstr>NEU-BZ</vt:lpstr>
      <vt:lpstr>方正隶变_GBK</vt:lpstr>
      <vt:lpstr>方正黑体_GBK</vt:lpstr>
      <vt:lpstr>方正仿宋_GBK</vt:lpstr>
      <vt:lpstr>Wingdings</vt:lpstr>
      <vt:lpstr>方正书宋_GBK</vt:lpstr>
      <vt:lpstr>汉仪雅酷黑 95W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252</cp:revision>
  <dcterms:created xsi:type="dcterms:W3CDTF">2019-06-19T02:08:00Z</dcterms:created>
  <dcterms:modified xsi:type="dcterms:W3CDTF">2025-08-30T09:22:34Z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