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黑体_GBK" pitchFamily="65" charset="-122"/>
      <p:regular r:id="rId9"/>
    </p:embeddedFont>
    <p:embeddedFont>
      <p:font typeface="方正楷体_GBK" pitchFamily="65" charset="-122"/>
      <p:regular r:id="rId10"/>
    </p:embeddedFont>
    <p:embeddedFont>
      <p:font typeface="华文宋体" pitchFamily="2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大标宋_GBK" charset="-122"/>
      <p:regular r:id="rId14"/>
    </p:embeddedFont>
    <p:embeddedFont>
      <p:font typeface="方正仿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小标宋_GBK" pitchFamily="65" charset="-122"/>
      <p:regular r:id="rId24"/>
    </p:embeddedFont>
    <p:embeddedFont>
      <p:font typeface="NEU-XT" pitchFamily="18" charset="-122"/>
      <p:regular r:id="rId25"/>
    </p:embeddedFont>
    <p:embeddedFont>
      <p:font typeface="楷体" pitchFamily="49" charset="-122"/>
      <p:regular r:id="rId26"/>
    </p:embeddedFont>
    <p:embeddedFont>
      <p:font typeface="NEU-HZ" pitchFamily="2" charset="-122"/>
      <p:regular r:id="rId27"/>
      <p:italic r:id="rId28"/>
    </p:embeddedFont>
    <p:embeddedFont>
      <p:font typeface="方正书宋_GBK" pitchFamily="65" charset="-122"/>
      <p:regular r:id="rId29"/>
    </p:embeddedFont>
    <p:embeddedFont>
      <p:font typeface="方正大标宋简体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font" Target="fonts/font23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16   </a:t>
            </a:r>
            <a:r>
              <a:rPr lang="zh-CN" altLang="zh-CN" sz="6000" dirty="0" smtClean="0">
                <a:latin typeface="Calibri"/>
                <a:ea typeface="方正小标宋_GBK"/>
                <a:cs typeface="Times New Roman"/>
              </a:rPr>
              <a:t>冀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中的地道战 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)</a:t>
            </a:r>
            <a:endParaRPr lang="zh-CN" altLang="zh-CN" sz="54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0586" y="861094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67" y="1496908"/>
            <a:ext cx="10771330" cy="3355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372356"/>
              </p:ext>
            </p:extLst>
          </p:nvPr>
        </p:nvGraphicFramePr>
        <p:xfrm>
          <a:off x="762321" y="1959178"/>
          <a:ext cx="1922786" cy="985357"/>
        </p:xfrm>
        <a:graphic>
          <a:graphicData uri="http://schemas.openxmlformats.org/drawingml/2006/table">
            <a:tbl>
              <a:tblPr firstRow="1" firstCol="1" bandRow="1"/>
              <a:tblGrid>
                <a:gridCol w="961393"/>
                <a:gridCol w="961393"/>
              </a:tblGrid>
              <a:tr h="985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侵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略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187300"/>
              </p:ext>
            </p:extLst>
          </p:nvPr>
        </p:nvGraphicFramePr>
        <p:xfrm>
          <a:off x="2918291" y="1959178"/>
          <a:ext cx="1964102" cy="1002135"/>
        </p:xfrm>
        <a:graphic>
          <a:graphicData uri="http://schemas.openxmlformats.org/drawingml/2006/table">
            <a:tbl>
              <a:tblPr firstRow="1" firstCol="1" bandRow="1"/>
              <a:tblGrid>
                <a:gridCol w="982051"/>
                <a:gridCol w="982051"/>
              </a:tblGrid>
              <a:tr h="1002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城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堡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915939"/>
              </p:ext>
            </p:extLst>
          </p:nvPr>
        </p:nvGraphicFramePr>
        <p:xfrm>
          <a:off x="5074262" y="1959178"/>
          <a:ext cx="1922156" cy="985357"/>
        </p:xfrm>
        <a:graphic>
          <a:graphicData uri="http://schemas.openxmlformats.org/drawingml/2006/table">
            <a:tbl>
              <a:tblPr firstRow="1" firstCol="1" bandRow="1"/>
              <a:tblGrid>
                <a:gridCol w="961078"/>
                <a:gridCol w="961078"/>
              </a:tblGrid>
              <a:tr h="98535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095532"/>
              </p:ext>
            </p:extLst>
          </p:nvPr>
        </p:nvGraphicFramePr>
        <p:xfrm>
          <a:off x="7230232" y="1967568"/>
          <a:ext cx="1947324" cy="993746"/>
        </p:xfrm>
        <a:graphic>
          <a:graphicData uri="http://schemas.openxmlformats.org/drawingml/2006/table">
            <a:tbl>
              <a:tblPr firstRow="1" firstCol="1" bandRow="1"/>
              <a:tblGrid>
                <a:gridCol w="973662"/>
                <a:gridCol w="973662"/>
              </a:tblGrid>
              <a:tr h="9937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87052"/>
              </p:ext>
            </p:extLst>
          </p:nvPr>
        </p:nvGraphicFramePr>
        <p:xfrm>
          <a:off x="9369425" y="1992734"/>
          <a:ext cx="1938934" cy="935023"/>
        </p:xfrm>
        <a:graphic>
          <a:graphicData uri="http://schemas.openxmlformats.org/drawingml/2006/table">
            <a:tbl>
              <a:tblPr firstRow="1" firstCol="1" bandRow="1"/>
              <a:tblGrid>
                <a:gridCol w="969467"/>
                <a:gridCol w="969467"/>
              </a:tblGrid>
              <a:tr h="93502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483374"/>
              </p:ext>
            </p:extLst>
          </p:nvPr>
        </p:nvGraphicFramePr>
        <p:xfrm>
          <a:off x="728762" y="3855090"/>
          <a:ext cx="1956344" cy="996821"/>
        </p:xfrm>
        <a:graphic>
          <a:graphicData uri="http://schemas.openxmlformats.org/drawingml/2006/table">
            <a:tbl>
              <a:tblPr firstRow="1" firstCol="1" bandRow="1"/>
              <a:tblGrid>
                <a:gridCol w="978172"/>
                <a:gridCol w="978172"/>
              </a:tblGrid>
              <a:tr h="99682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311656"/>
              </p:ext>
            </p:extLst>
          </p:nvPr>
        </p:nvGraphicFramePr>
        <p:xfrm>
          <a:off x="3010570" y="3829924"/>
          <a:ext cx="1930546" cy="1021988"/>
        </p:xfrm>
        <a:graphic>
          <a:graphicData uri="http://schemas.openxmlformats.org/drawingml/2006/table">
            <a:tbl>
              <a:tblPr firstRow="1" firstCol="1" bandRow="1"/>
              <a:tblGrid>
                <a:gridCol w="965273"/>
                <a:gridCol w="965273"/>
              </a:tblGrid>
              <a:tr h="102198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948708"/>
              </p:ext>
            </p:extLst>
          </p:nvPr>
        </p:nvGraphicFramePr>
        <p:xfrm>
          <a:off x="5246687" y="3846702"/>
          <a:ext cx="1967844" cy="1005210"/>
        </p:xfrm>
        <a:graphic>
          <a:graphicData uri="http://schemas.openxmlformats.org/drawingml/2006/table">
            <a:tbl>
              <a:tblPr firstRow="1" firstCol="1" bandRow="1"/>
              <a:tblGrid>
                <a:gridCol w="983922"/>
                <a:gridCol w="983922"/>
              </a:tblGrid>
              <a:tr h="100521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22885"/>
              </p:ext>
            </p:extLst>
          </p:nvPr>
        </p:nvGraphicFramePr>
        <p:xfrm>
          <a:off x="7498680" y="3829924"/>
          <a:ext cx="1980880" cy="1021988"/>
        </p:xfrm>
        <a:graphic>
          <a:graphicData uri="http://schemas.openxmlformats.org/drawingml/2006/table">
            <a:tbl>
              <a:tblPr firstRow="1" firstCol="1" bandRow="1"/>
              <a:tblGrid>
                <a:gridCol w="990440"/>
                <a:gridCol w="990440"/>
              </a:tblGrid>
              <a:tr h="10219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修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筑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76010"/>
            <a:ext cx="1070994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侵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ea typeface="Calibri"/>
                <a:cs typeface="Times New Roman"/>
              </a:rPr>
              <a:t> </a:t>
            </a:r>
            <a:r>
              <a:rPr lang="en-US" altLang="zh-CN" sz="3400" dirty="0" smtClean="0">
                <a:ea typeface="Calibri"/>
                <a:cs typeface="Times New Roman"/>
              </a:rPr>
              <a:t>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dirty="0" smtClean="0">
                <a:ea typeface="Calibri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dirty="0" smtClean="0">
                <a:ea typeface="Calibri"/>
                <a:cs typeface="Times New Roman"/>
              </a:rPr>
              <a:t> </a:t>
            </a:r>
            <a:r>
              <a:rPr lang="en-US" altLang="zh-CN" sz="3400" dirty="0" smtClean="0">
                <a:ea typeface="Calibri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 dirty="0">
                <a:latin typeface="Calibri"/>
                <a:ea typeface="宋体"/>
                <a:cs typeface="Times New Roman"/>
              </a:rPr>
            </a:br>
            <a:r>
              <a:rPr lang="zh-CN" altLang="zh-CN" sz="3400" dirty="0">
                <a:latin typeface="Calibri"/>
                <a:ea typeface="宋体"/>
                <a:cs typeface="Times New Roman"/>
              </a:rPr>
              <a:t>浸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dirty="0" smtClean="0">
                <a:ea typeface="Calibri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dirty="0" smtClean="0">
                <a:ea typeface="Calibri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ea typeface="Calibri"/>
                <a:cs typeface="Times New Roman"/>
              </a:rPr>
              <a:t> </a:t>
            </a:r>
            <a:r>
              <a:rPr lang="en-US" altLang="zh-CN" sz="3400" dirty="0" smtClean="0">
                <a:ea typeface="Calibri"/>
                <a:cs typeface="Times New Roman"/>
              </a:rPr>
              <a:t>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98287" y="18355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入侵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521" y="26376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沉浸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9942" y="18419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妨碍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2768" y="26376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预防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7090" y="18301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陷阱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17090" y="25958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673" y="1733874"/>
            <a:ext cx="3496242" cy="1477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9840416" y="168403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姓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840416" y="263691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任务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0904"/>
            <a:ext cx="10921889" cy="579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三、读文段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选择正确的词语和加点字的读音。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en-US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说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起地道战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简直是个奇迹。在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广阔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辽阔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平原的地底下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挖了不计其数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shǔ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shù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的地道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横的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竖的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直的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弯的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家家相连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村村相通。敌人来了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我们就钻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zuān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zuàn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到地道里去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让他们扑个空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kōnɡ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kònɡ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敌人走了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我们就从地道里出来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照常种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zhǒnɡ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zhònɡ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地过日子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有时候还要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攻击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打击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敌人。靠着地道这种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坚持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坚强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的堡垒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冀中平原上的人民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坚持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坚强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了敌后游击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战争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战斗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92712" y="870904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100480" y="16736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305236" y="23197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935959" y="28953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70638" y="36000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494763" y="41369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275101" y="474933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810125" y="474933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179401" y="540367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935959" y="540367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00788" y="247857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873819" y="31116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80069" y="37272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44044" y="436232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74350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四、用恰当的关联词填空。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人藏在洞里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不气闷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不嫌暗。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进了活道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敌人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过不了关口。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773523" y="18542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58930" y="18489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26121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8345" y="25987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171</Words>
  <Application>Microsoft Office PowerPoint</Application>
  <PresentationFormat>自定义</PresentationFormat>
  <Paragraphs>69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Times New Roman</vt:lpstr>
      <vt:lpstr>汉仪雅酷黑 95W</vt:lpstr>
      <vt:lpstr>方正隶变_GBK</vt:lpstr>
      <vt:lpstr>方正黑体_GBK</vt:lpstr>
      <vt:lpstr>方正楷体_GBK</vt:lpstr>
      <vt:lpstr>华文宋体</vt:lpstr>
      <vt:lpstr>微软雅黑</vt:lpstr>
      <vt:lpstr>方正大标宋_GBK</vt:lpstr>
      <vt:lpstr>方正仿宋_GBK</vt:lpstr>
      <vt:lpstr>NEU-BZ</vt:lpstr>
      <vt:lpstr>Calibri</vt:lpstr>
      <vt:lpstr>方正小标宋_GBK</vt:lpstr>
      <vt:lpstr>NEU-XT</vt:lpstr>
      <vt:lpstr>楷体</vt:lpstr>
      <vt:lpstr>NEU-HZ</vt:lpstr>
      <vt:lpstr>Wingdings</vt:lpstr>
      <vt:lpstr>方正书宋_GBK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2025-09-01T01:11:25Z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