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4" r:id="rId5"/>
    <p:sldId id="498" r:id="rId6"/>
    <p:sldId id="541" r:id="rId7"/>
    <p:sldId id="542" r:id="rId8"/>
    <p:sldId id="543" r:id="rId9"/>
    <p:sldId id="427" r:id="rId10"/>
  </p:sldIdLst>
  <p:sldSz cx="12192000" cy="6858000"/>
  <p:notesSz cx="6858000" cy="9144000"/>
  <p:embeddedFontLs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大标宋_GBK" charset="-122"/>
      <p:regular r:id="rId15"/>
    </p:embeddedFont>
    <p:embeddedFont>
      <p:font typeface="方正仿宋_GBK" pitchFamily="65" charset="-122"/>
      <p:regular r:id="rId16"/>
    </p:embeddedFont>
    <p:embeddedFont>
      <p:font typeface="NEU-XT" pitchFamily="18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楷体_GBK" pitchFamily="65" charset="-122"/>
      <p:regular r:id="rId22"/>
    </p:embeddedFont>
    <p:embeddedFont>
      <p:font typeface="方正隶变_GBK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书宋_GBK" pitchFamily="65" charset="-122"/>
      <p:regular r:id="rId26"/>
    </p:embeddedFont>
    <p:embeddedFont>
      <p:font typeface="方正小标宋_GBK" pitchFamily="65" charset="-122"/>
      <p:regular r:id="rId27"/>
    </p:embeddedFont>
    <p:embeddedFont>
      <p:font typeface="NEU-HZ" pitchFamily="2" charset="-122"/>
      <p:regular r:id="rId28"/>
      <p:italic r:id="rId29"/>
    </p:embeddedFont>
    <p:embeddedFont>
      <p:font typeface="方正黑体_GBK" pitchFamily="65" charset="-122"/>
      <p:regular r:id="rId30"/>
    </p:embeddedFont>
    <p:embeddedFont>
      <p:font typeface="方正大标宋简体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zh-CN" sz="60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15</a:t>
            </a:r>
            <a:r>
              <a:rPr lang="en-US" altLang="zh-CN" sz="6000" b="1" baseline="30000" dirty="0">
                <a:solidFill>
                  <a:srgbClr val="000000"/>
                </a:solidFill>
                <a:latin typeface="方正书宋_GBK" pitchFamily="65" charset="-122"/>
                <a:ea typeface="方正书宋_GBK" pitchFamily="65" charset="-122"/>
                <a:cs typeface="Times New Roman"/>
              </a:rPr>
              <a:t>*</a:t>
            </a:r>
            <a:r>
              <a:rPr lang="zh-CN" altLang="zh-CN" sz="60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6000" b="1" dirty="0">
                <a:solidFill>
                  <a:srgbClr val="000000"/>
                </a:solidFill>
                <a:latin typeface="NEU-BZ"/>
                <a:ea typeface="方正大标宋_GBK"/>
                <a:cs typeface="Times New Roman"/>
              </a:rPr>
              <a:t>小 岛</a:t>
            </a:r>
            <a:endParaRPr lang="zh-CN" altLang="zh-CN" sz="4000" b="1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933531"/>
            <a:ext cx="3829826" cy="610852"/>
          </a:xfrm>
          <a:prstGeom prst="rect">
            <a:avLst/>
          </a:prstGeom>
        </p:spPr>
      </p:pic>
      <p:pic>
        <p:nvPicPr>
          <p:cNvPr id="8" name="image9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764776" y="903039"/>
            <a:ext cx="1655445" cy="14395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98413" y="1558631"/>
            <a:ext cx="105505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一、下列汉字和读音完全正确的一组是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黑体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黑体_GBK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绞拌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jiǎo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bàn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快艇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kuài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tíng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喉咙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hóu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lóng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哽咽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gěng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yān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舀起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yǎo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哼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)!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我不信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矛盾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máo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dùn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海域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hǎi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71417" y="17221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75786"/>
            <a:ext cx="107854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二、读句子和资料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揣摩将军的内心。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就在这时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炊事员端来一个盘子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将军一看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脸色马上变了。那是一盘小白菜。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资料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海岛上土壤盐分大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缺少淡水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蔬菜很难生长。从大陆上运来的蔬菜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还没上岛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就要烂掉一大半。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遇到恶劣天气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补给船只无法航行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战士们就会没有菜吃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3248" y="3276443"/>
            <a:ext cx="10709945" cy="226029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75786"/>
            <a:ext cx="1086627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看到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炊事员端来的小白菜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将军会怎么想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请你以将军的口吻写下来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1572" y="2379758"/>
            <a:ext cx="1055422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一盘小白菜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在其他地方可能并不稀奇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可是在这个寸草难生的小岛上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却比金子还珍贵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这可是战士们克服了种种困难种出来的为数不多的小白菜啊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战士们常年吃不到新鲜的蔬菜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我怎么能够吃得下去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466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124" y="1506928"/>
            <a:ext cx="10791825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阅读文段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清晨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将军离开了小岛。回望小岛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 dirty="0">
                <a:latin typeface="Calibri"/>
                <a:ea typeface="方正楷体_GBK"/>
                <a:cs typeface="Times New Roman"/>
              </a:rPr>
              <a:t>他看到那片绿色上面</a:t>
            </a:r>
            <a:r>
              <a:rPr lang="en-US" altLang="zh-CN" sz="3400" u="wavy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 dirty="0">
                <a:latin typeface="Calibri"/>
                <a:ea typeface="方正楷体_GBK"/>
                <a:cs typeface="Times New Roman"/>
              </a:rPr>
              <a:t>一轮鲜红的太阳正在升起。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他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向着太阳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向着那片绿色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也向着小岛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行了一个标准的军礼。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“            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的句子中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那片绿色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代表着课文中提及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一轮鲜红的太阳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象征着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0F01A440-A123-43C6-A367-A756052D3857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1700261" y="4853342"/>
            <a:ext cx="1210051" cy="21353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12812" y="516910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绿色的菜地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2812" y="5169103"/>
            <a:ext cx="10034109" cy="1303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祖国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朝气蓬勃、奋发向上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855529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某军报记者针对将军此行进行了采访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请你完成下面的采访记录。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记者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听闻您在离岛之际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回望小岛行了一个标准的军礼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您能为我们大家讲述一下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当时您是怎么想的吗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将军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回望小岛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我想到了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因此我行了一个军礼。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098" y="3657887"/>
            <a:ext cx="10292258" cy="2949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守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岛士兵在如此艰苦的环境中仍然保持乐观向上的生活态度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他们将对祖国的热爱化作保卫海岛、建设海岛的无限热情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他们的精神和品质深深感动了我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26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1094"/>
            <a:ext cx="1084416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记者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采访当事人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探询当事人的心理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是我们做记者的责任之一。可是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此时此刻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我想对将军您说句心里话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方正楷体_GBK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方正楷体_GBK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将军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小同志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你过奖了。真正值得我们敬佩的是那些守岛士兵。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1111" y="1639629"/>
            <a:ext cx="104969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当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看到您在海岛的一天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我感受到了您与战士同甘共苦的品质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也感受到了一名老兵对祖国的忠诚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正是有了您和无数的守岛士兵的奉献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我们的海岛才会建设得更好。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26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59603"/>
            <a:ext cx="1056733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记者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是啊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在采访结束之际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我也想对这些最可爱的人说上几句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: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9287" y="1580528"/>
            <a:ext cx="1086262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敬爱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的守岛士兵们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你们对祖国的忠诚深深打动了我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我要向你们学习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无论身在何处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条件多么艰苦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都要保持一颗热爱祖国的赤子之心。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26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441</Words>
  <Application>Microsoft Office PowerPoint</Application>
  <PresentationFormat>自定义</PresentationFormat>
  <Paragraphs>58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Arial</vt:lpstr>
      <vt:lpstr>宋体</vt:lpstr>
      <vt:lpstr>Wingdings</vt:lpstr>
      <vt:lpstr>NEU-BZ</vt:lpstr>
      <vt:lpstr>方正大标宋_GBK</vt:lpstr>
      <vt:lpstr>方正仿宋_GBK</vt:lpstr>
      <vt:lpstr>汉仪雅酷黑 95W</vt:lpstr>
      <vt:lpstr>NEU-XT</vt:lpstr>
      <vt:lpstr>Times New Roman</vt:lpstr>
      <vt:lpstr>Calibri</vt:lpstr>
      <vt:lpstr>方正楷体_GBK</vt:lpstr>
      <vt:lpstr>方正隶变_GBK</vt:lpstr>
      <vt:lpstr>微软雅黑</vt:lpstr>
      <vt:lpstr>方正书宋_GBK</vt:lpstr>
      <vt:lpstr>方正小标宋_GBK</vt:lpstr>
      <vt:lpstr>NEU-HZ</vt:lpstr>
      <vt:lpstr>方正黑体_GBK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247</cp:revision>
  <dcterms:created xsi:type="dcterms:W3CDTF">2019-06-19T02:08:00Z</dcterms:created>
  <dcterms:modified xsi:type="dcterms:W3CDTF">2025-09-08T09:29:59Z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