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5" r:id="rId3"/>
    <p:sldId id="507" r:id="rId4"/>
    <p:sldId id="508" r:id="rId5"/>
    <p:sldId id="509" r:id="rId6"/>
    <p:sldId id="510" r:id="rId7"/>
    <p:sldId id="427" r:id="rId8"/>
  </p:sldIdLst>
  <p:sldSz cx="12192000" cy="6858000"/>
  <p:notesSz cx="6858000" cy="9144000"/>
  <p:embeddedFontLst>
    <p:embeddedFont>
      <p:font typeface="方正仿宋_GBK" pitchFamily="65" charset="-122"/>
      <p:regular r:id="rId9"/>
    </p:embeddedFont>
    <p:embeddedFont>
      <p:font typeface="楷体" pitchFamily="49" charset="-122"/>
      <p:regular r:id="rId10"/>
    </p:embeddedFont>
    <p:embeddedFont>
      <p:font typeface="方正大标宋_GBK" charset="-122"/>
      <p:regular r:id="rId11"/>
    </p:embeddedFont>
    <p:embeddedFont>
      <p:font typeface="方正楷体_GBK" pitchFamily="65" charset="-122"/>
      <p:regular r:id="rId12"/>
    </p:embeddedFont>
    <p:embeddedFont>
      <p:font typeface="华文宋体" pitchFamily="2" charset="-122"/>
      <p:regular r:id="rId13"/>
    </p:embeddedFont>
    <p:embeddedFont>
      <p:font typeface="方正黑体_GBK" pitchFamily="65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隶变_GBK" charset="-122"/>
      <p:regular r:id="rId17"/>
    </p:embeddedFont>
    <p:embeddedFont>
      <p:font typeface="NEU-XT" pitchFamily="18" charset="-122"/>
      <p:regular r:id="rId18"/>
    </p:embeddedFont>
    <p:embeddedFont>
      <p:font typeface="NEU-HZ" pitchFamily="2" charset="-122"/>
      <p:regular r:id="rId19"/>
      <p:italic r:id="rId20"/>
    </p:embeddedFont>
    <p:embeddedFont>
      <p:font typeface="方正小标宋_GBK" pitchFamily="65" charset="-122"/>
      <p:regular r:id="rId21"/>
    </p:embeddedFont>
    <p:embeddedFont>
      <p:font typeface="方正书宋_GBK" pitchFamily="65" charset="-122"/>
      <p:regular r:id="rId22"/>
    </p:embeddedFont>
    <p:embeddedFont>
      <p:font typeface="方正大标宋简体" charset="-122"/>
      <p:regular r:id="rId23"/>
    </p:embeddedFont>
    <p:embeddedFont>
      <p:font typeface="NEU-BZ" pitchFamily="2" charset="-122"/>
      <p:regular r:id="rId24"/>
      <p:bold r:id="rId25"/>
      <p:italic r:id="rId26"/>
      <p:boldItalic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0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2025/8/30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6.tif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 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白 鹭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1" y="861094"/>
            <a:ext cx="1072672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一、用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√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给加点字选择正确的读音。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蓑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suō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shuāi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毛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长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喙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huì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yuán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嵌入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qiān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qiàn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              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匣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jiá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xiá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子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镜框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kuāng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kuàng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清澄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dènɡ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chénɡ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文本框 12"/>
          <p:cNvSpPr txBox="1"/>
          <p:nvPr/>
        </p:nvSpPr>
        <p:spPr>
          <a:xfrm>
            <a:off x="640359" y="207170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/>
          <p:cNvSpPr txBox="1"/>
          <p:nvPr/>
        </p:nvSpPr>
        <p:spPr>
          <a:xfrm>
            <a:off x="6706997" y="207170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/>
          <p:cNvSpPr txBox="1"/>
          <p:nvPr/>
        </p:nvSpPr>
        <p:spPr>
          <a:xfrm>
            <a:off x="605630" y="281344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/>
          <p:cNvSpPr txBox="1"/>
          <p:nvPr/>
        </p:nvSpPr>
        <p:spPr>
          <a:xfrm>
            <a:off x="6355762" y="283963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/>
          <p:cNvSpPr txBox="1"/>
          <p:nvPr/>
        </p:nvSpPr>
        <p:spPr>
          <a:xfrm>
            <a:off x="1107370" y="361667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39968" y="361667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30"/>
          <p:cNvSpPr txBox="1"/>
          <p:nvPr/>
        </p:nvSpPr>
        <p:spPr>
          <a:xfrm>
            <a:off x="1531901" y="181318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/>
          <p:cNvSpPr txBox="1"/>
          <p:nvPr/>
        </p:nvSpPr>
        <p:spPr>
          <a:xfrm>
            <a:off x="7446139" y="184630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/>
          <p:cNvSpPr txBox="1"/>
          <p:nvPr/>
        </p:nvSpPr>
        <p:spPr>
          <a:xfrm>
            <a:off x="3301978" y="256301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/>
          <p:cNvSpPr txBox="1"/>
          <p:nvPr/>
        </p:nvSpPr>
        <p:spPr>
          <a:xfrm>
            <a:off x="7945702" y="260701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/>
          <p:cNvSpPr txBox="1"/>
          <p:nvPr/>
        </p:nvSpPr>
        <p:spPr>
          <a:xfrm>
            <a:off x="3998264" y="338718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/>
          <p:cNvSpPr txBox="1"/>
          <p:nvPr/>
        </p:nvSpPr>
        <p:spPr>
          <a:xfrm>
            <a:off x="9451108" y="341222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62362" y="977102"/>
            <a:ext cx="42290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二、读拼音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写词语。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121" y="1701687"/>
            <a:ext cx="10779758" cy="2397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190158" y="2274328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适</a:t>
            </a:r>
            <a:r>
              <a:rPr lang="zh-CN" altLang="zh-CN" sz="3400" b="1" dirty="0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宜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07833" y="2274326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镜</a:t>
            </a:r>
            <a:r>
              <a:rPr lang="en-US" altLang="zh-CN" sz="3400" b="1" dirty="0" smtClean="0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匣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49642" y="2291498"/>
            <a:ext cx="11817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白</a:t>
            </a:r>
            <a:r>
              <a:rPr lang="en-US" altLang="zh-CN" sz="3400" b="1" dirty="0" smtClean="0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鹤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650578" y="2265036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嫌</a:t>
            </a:r>
            <a:r>
              <a:rPr lang="en-US" altLang="zh-CN" sz="3400" b="1" dirty="0" smtClean="0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弃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20602" y="2279998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画</a:t>
            </a:r>
            <a:r>
              <a:rPr lang="zh-CN" altLang="zh-CN" sz="3400" b="1" dirty="0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en-US" altLang="zh-CN" sz="3400" b="1" dirty="0" smtClean="0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框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29004" y="3517267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镶</a:t>
            </a:r>
            <a:r>
              <a:rPr lang="zh-CN" altLang="zh-CN" sz="3400" b="1" dirty="0" smtClean="0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en-US" altLang="zh-CN" sz="3400" b="1" dirty="0" smtClean="0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嵌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146812" y="3519257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嗜</a:t>
            </a:r>
            <a:r>
              <a:rPr lang="en-US" altLang="zh-CN" sz="3400" b="1" dirty="0" smtClean="0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好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349642" y="3508663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望</a:t>
            </a:r>
            <a:r>
              <a:rPr lang="en-US" altLang="zh-CN" sz="3400" b="1" dirty="0" smtClean="0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哨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484722" y="3517266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韵</a:t>
            </a:r>
            <a:r>
              <a:rPr lang="en-US" altLang="zh-CN" sz="3400" b="1" dirty="0" smtClean="0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味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600244" y="3519257"/>
            <a:ext cx="14253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恩</a:t>
            </a:r>
            <a:r>
              <a:rPr lang="en-US" altLang="zh-CN" sz="3400" b="1" dirty="0" smtClean="0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  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463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5525" y="875342"/>
            <a:ext cx="1073511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三、选字填空。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梢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哨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稍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春风带着湿润的气息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轻轻地吹过树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吹过田野。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请你们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等一下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我会给你们准备免费的水果、虾片。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人们说白鹭孤独地站立于小树的绝顶是在望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8052611" y="257580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梢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74600" y="335968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稍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654908" y="413356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哨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463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748" y="862840"/>
            <a:ext cx="1078544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四、按课文内容填空。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那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的蓑毛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那全身的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结构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那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的长喙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那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的脚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增之一分则嫌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减之一分则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嫌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素之一忽则嫌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黛之一忽则嫌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2003889" y="171931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雪白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67845" y="1698554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流线型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616554" y="169855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铁色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31472" y="248093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青色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14203" y="248093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长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6865" y="326310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短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19892" y="323384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白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484142" y="323384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黑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463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1639" y="946615"/>
            <a:ext cx="85892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五、读课文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根据课文内容完成下面的导图。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224" y="1659046"/>
            <a:ext cx="10840276" cy="2843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image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55224" y="1524248"/>
            <a:ext cx="10840276" cy="301645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1463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160</Words>
  <Application>Microsoft Office PowerPoint</Application>
  <PresentationFormat>自定义</PresentationFormat>
  <Paragraphs>66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Arial</vt:lpstr>
      <vt:lpstr>宋体</vt:lpstr>
      <vt:lpstr>方正仿宋_GBK</vt:lpstr>
      <vt:lpstr>楷体</vt:lpstr>
      <vt:lpstr>方正大标宋_GBK</vt:lpstr>
      <vt:lpstr>方正楷体_GBK</vt:lpstr>
      <vt:lpstr>华文宋体</vt:lpstr>
      <vt:lpstr>方正黑体_GBK</vt:lpstr>
      <vt:lpstr>微软雅黑</vt:lpstr>
      <vt:lpstr>方正隶变_GBK</vt:lpstr>
      <vt:lpstr>NEU-XT</vt:lpstr>
      <vt:lpstr>汉仪雅酷黑 95W</vt:lpstr>
      <vt:lpstr>NEU-HZ</vt:lpstr>
      <vt:lpstr>方正小标宋_GBK</vt:lpstr>
      <vt:lpstr>Wingdings</vt:lpstr>
      <vt:lpstr>方正书宋_GBK</vt:lpstr>
      <vt:lpstr>方正大标宋简体</vt:lpstr>
      <vt:lpstr>NEU-BZ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240</cp:revision>
  <dcterms:created xsi:type="dcterms:W3CDTF">2019-06-19T02:08:00Z</dcterms:created>
  <dcterms:modified xsi:type="dcterms:W3CDTF">2025-08-30T08:22:23Z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