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8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NEU-HZ" panose="02010600010101010101" pitchFamily="2" charset="-122"/>
      <p:regular r:id="rId12"/>
      <p:italic r:id="rId13"/>
    </p:embeddedFont>
    <p:embeddedFont>
      <p:font typeface="方正仿宋_GBK" panose="03000509000000000000" pitchFamily="65" charset="-122"/>
      <p:regular r:id="rId14"/>
    </p:embeddedFont>
    <p:embeddedFont>
      <p:font typeface="方正黑体_GBK" panose="03000509000000000000" pitchFamily="65" charset="-122"/>
      <p:regular r:id="rId15"/>
    </p:embeddedFont>
    <p:embeddedFont>
      <p:font typeface="方正书宋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大标宋简体" panose="02000000000000000000" pitchFamily="2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39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太 阳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55FB904-BC6E-4FC2-8792-128FD7E2DCBC}"/>
              </a:ext>
            </a:extLst>
          </p:cNvPr>
          <p:cNvSpPr/>
          <p:nvPr/>
        </p:nvSpPr>
        <p:spPr>
          <a:xfrm>
            <a:off x="505460" y="946407"/>
            <a:ext cx="86385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一、选字组词。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　　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8CDF2E1-5719-444F-851F-B620F6E933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093" y="1515793"/>
            <a:ext cx="11110822" cy="390644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7E1A208-2DC6-494F-8B78-0F9D171C3B02}"/>
              </a:ext>
            </a:extLst>
          </p:cNvPr>
          <p:cNvSpPr/>
          <p:nvPr/>
        </p:nvSpPr>
        <p:spPr>
          <a:xfrm>
            <a:off x="1508728" y="273987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炭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1837C75-41C9-4D55-AF1D-89F2B461C417}"/>
              </a:ext>
            </a:extLst>
          </p:cNvPr>
          <p:cNvSpPr/>
          <p:nvPr/>
        </p:nvSpPr>
        <p:spPr>
          <a:xfrm>
            <a:off x="3947431" y="2759893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碳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90D81A0-68DB-4AF1-8FDC-EC5C8F533B00}"/>
              </a:ext>
            </a:extLst>
          </p:cNvPr>
          <p:cNvSpPr/>
          <p:nvPr/>
        </p:nvSpPr>
        <p:spPr>
          <a:xfrm>
            <a:off x="7622285" y="273067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炭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4EDCADA-FFD0-4B1B-A6EA-BE38DEDC4EEF}"/>
              </a:ext>
            </a:extLst>
          </p:cNvPr>
          <p:cNvSpPr/>
          <p:nvPr/>
        </p:nvSpPr>
        <p:spPr>
          <a:xfrm>
            <a:off x="9977295" y="273987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灰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640FB2-C62E-48BD-B880-E38863234A94}"/>
              </a:ext>
            </a:extLst>
          </p:cNvPr>
          <p:cNvSpPr/>
          <p:nvPr/>
        </p:nvSpPr>
        <p:spPr>
          <a:xfrm>
            <a:off x="1508728" y="4726654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殖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D0B1BB8-3746-406F-AFCD-A9024D69EA66}"/>
              </a:ext>
            </a:extLst>
          </p:cNvPr>
          <p:cNvSpPr/>
          <p:nvPr/>
        </p:nvSpPr>
        <p:spPr>
          <a:xfrm>
            <a:off x="4315490" y="471928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值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A11170F-65B3-4FB0-B669-F92A379A33A8}"/>
              </a:ext>
            </a:extLst>
          </p:cNvPr>
          <p:cNvSpPr/>
          <p:nvPr/>
        </p:nvSpPr>
        <p:spPr>
          <a:xfrm>
            <a:off x="7122252" y="469834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殖</a:t>
            </a: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2D8EF6B-C0F1-4490-8D16-ACB72B7CBBC6}"/>
              </a:ext>
            </a:extLst>
          </p:cNvPr>
          <p:cNvSpPr/>
          <p:nvPr/>
        </p:nvSpPr>
        <p:spPr>
          <a:xfrm>
            <a:off x="9545974" y="4726653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植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AB09DF4-A431-4A54-AD8E-94571B00C507}"/>
              </a:ext>
            </a:extLst>
          </p:cNvPr>
          <p:cNvSpPr/>
          <p:nvPr/>
        </p:nvSpPr>
        <p:spPr>
          <a:xfrm>
            <a:off x="505459" y="946407"/>
            <a:ext cx="10907287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二、选词填空。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亲密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密切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亲切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我们吃的和穿的都跟太阳有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的关系。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老师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的话语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说得我心里暖洋洋的。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我和小明是一对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的好朋友。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DAFCE32-F493-4577-9258-FB9342504ABA}"/>
              </a:ext>
            </a:extLst>
          </p:cNvPr>
          <p:cNvSpPr/>
          <p:nvPr/>
        </p:nvSpPr>
        <p:spPr>
          <a:xfrm>
            <a:off x="6620072" y="25863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密切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3961383-ABB8-4F6C-BD87-8907A715425A}"/>
              </a:ext>
            </a:extLst>
          </p:cNvPr>
          <p:cNvSpPr/>
          <p:nvPr/>
        </p:nvSpPr>
        <p:spPr>
          <a:xfrm>
            <a:off x="2231472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亲切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6AEC1FD-A9B1-4927-9B89-41D71A8E1112}"/>
              </a:ext>
            </a:extLst>
          </p:cNvPr>
          <p:cNvSpPr/>
          <p:nvPr/>
        </p:nvSpPr>
        <p:spPr>
          <a:xfrm>
            <a:off x="4497975" y="420815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亲密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632FE2F-45A1-46DD-B42C-165900BB7BBC}"/>
              </a:ext>
            </a:extLst>
          </p:cNvPr>
          <p:cNvSpPr/>
          <p:nvPr/>
        </p:nvSpPr>
        <p:spPr>
          <a:xfrm>
            <a:off x="3804249" y="1702173"/>
            <a:ext cx="4813540" cy="79947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7612D73-2FD1-4FB6-93F4-A35567F35D17}"/>
              </a:ext>
            </a:extLst>
          </p:cNvPr>
          <p:cNvSpPr/>
          <p:nvPr/>
        </p:nvSpPr>
        <p:spPr>
          <a:xfrm>
            <a:off x="505459" y="946407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三、按要求完成句子练习。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太阳离我们约有一亿五千万千米远。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这句话运用了列数字的说明方法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用数字具体说明</a:t>
            </a:r>
            <a:endParaRPr lang="en-US" altLang="zh-CN" sz="3400"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之间的距离十分远。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请用具体的数字介绍一下学校操场的大小。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7C4236B-7BC6-46A0-A650-CC4034BC89BA}"/>
              </a:ext>
            </a:extLst>
          </p:cNvPr>
          <p:cNvSpPr/>
          <p:nvPr/>
        </p:nvSpPr>
        <p:spPr>
          <a:xfrm>
            <a:off x="1408271" y="33143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太阳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B6A9BE0-6ADB-475A-9832-C8F4D6AA934C}"/>
              </a:ext>
            </a:extLst>
          </p:cNvPr>
          <p:cNvSpPr/>
          <p:nvPr/>
        </p:nvSpPr>
        <p:spPr>
          <a:xfrm>
            <a:off x="4428963" y="333161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地球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288CBB-D353-4308-B60D-9B518DA7308F}"/>
              </a:ext>
            </a:extLst>
          </p:cNvPr>
          <p:cNvSpPr/>
          <p:nvPr/>
        </p:nvSpPr>
        <p:spPr>
          <a:xfrm>
            <a:off x="956865" y="5066766"/>
            <a:ext cx="911016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我们学校操场的面积约一千平方米。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7612D73-2FD1-4FB6-93F4-A35567F35D17}"/>
              </a:ext>
            </a:extLst>
          </p:cNvPr>
          <p:cNvSpPr/>
          <p:nvPr/>
        </p:nvSpPr>
        <p:spPr>
          <a:xfrm>
            <a:off x="505459" y="860145"/>
            <a:ext cx="11006455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四、默读课文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想想课文是从哪些方面来介绍太阳的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完成下面的导图。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22A4499-9556-4B90-A511-24B4A6D24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842" y="2177652"/>
            <a:ext cx="11552316" cy="38392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5ED141F6-AA27-4ECB-8B7B-309448CD6FFD}"/>
                  </a:ext>
                </a:extLst>
              </p:cNvPr>
              <p:cNvSpPr/>
              <p:nvPr/>
            </p:nvSpPr>
            <p:spPr>
              <a:xfrm>
                <a:off x="787610" y="3463681"/>
                <a:ext cx="2473754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400" b="1">
                          <a:solidFill>
                            <a:srgbClr val="E72582"/>
                          </a:solidFill>
                          <a:latin typeface="NEU-BZ" panose="02010600010101010101" pitchFamily="2" charset="-122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距离地球远</m:t>
                      </m:r>
                    </m:oMath>
                  </m:oMathPara>
                </a14:m>
                <a:endParaRPr lang="zh-CN" altLang="en-US" sz="3400" b="1">
                  <a:solidFill>
                    <a:srgbClr val="E72582"/>
                  </a:solidFill>
                  <a:latin typeface="NEU-BZ" panose="02010600010101010101" pitchFamily="2" charset="-122"/>
                  <a:ea typeface="方正仿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5ED141F6-AA27-4ECB-8B7B-309448CD6F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610" y="3463681"/>
                <a:ext cx="2473754" cy="6155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D3D02E92-460D-4C0E-91C5-367D0AE60083}"/>
                  </a:ext>
                </a:extLst>
              </p:cNvPr>
              <p:cNvSpPr/>
              <p:nvPr/>
            </p:nvSpPr>
            <p:spPr>
              <a:xfrm>
                <a:off x="910967" y="4870061"/>
                <a:ext cx="160172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400" b="1">
                          <a:solidFill>
                            <a:srgbClr val="E72582"/>
                          </a:solidFill>
                          <a:latin typeface="NEU-BZ" panose="02010600010101010101" pitchFamily="2" charset="-122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温度高</m:t>
                      </m:r>
                    </m:oMath>
                  </m:oMathPara>
                </a14:m>
                <a:endParaRPr lang="zh-CN" altLang="en-US" sz="3400" b="1">
                  <a:solidFill>
                    <a:srgbClr val="E72582"/>
                  </a:solidFill>
                  <a:latin typeface="NEU-BZ" panose="02010600010101010101" pitchFamily="2" charset="-122"/>
                  <a:ea typeface="方正仿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D3D02E92-460D-4C0E-91C5-367D0AE600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967" y="4870061"/>
                <a:ext cx="1601721" cy="61555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74B4834C-0B21-4FCF-BB15-39DFEF1D36EE}"/>
                  </a:ext>
                </a:extLst>
              </p:cNvPr>
              <p:cNvSpPr/>
              <p:nvPr/>
            </p:nvSpPr>
            <p:spPr>
              <a:xfrm>
                <a:off x="7333239" y="4592779"/>
                <a:ext cx="334578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400" b="1">
                          <a:solidFill>
                            <a:srgbClr val="E72582"/>
                          </a:solidFill>
                          <a:latin typeface="NEU-BZ" panose="02010600010101010101" pitchFamily="2" charset="-122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自然气候的变化</m:t>
                      </m:r>
                    </m:oMath>
                  </m:oMathPara>
                </a14:m>
                <a:endParaRPr lang="zh-CN" altLang="en-US" sz="3400" b="1">
                  <a:solidFill>
                    <a:srgbClr val="E72582"/>
                  </a:solidFill>
                  <a:latin typeface="NEU-BZ" panose="02010600010101010101" pitchFamily="2" charset="-122"/>
                  <a:ea typeface="方正仿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74B4834C-0B21-4FCF-BB15-39DFEF1D3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3239" y="4592779"/>
                <a:ext cx="3345788" cy="61555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EF18D77D-A197-4A0A-ADE5-3602055263DF}"/>
                  </a:ext>
                </a:extLst>
              </p:cNvPr>
              <p:cNvSpPr/>
              <p:nvPr/>
            </p:nvSpPr>
            <p:spPr>
              <a:xfrm>
                <a:off x="7333239" y="5304850"/>
                <a:ext cx="334578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400" b="1">
                          <a:solidFill>
                            <a:srgbClr val="E72582"/>
                          </a:solidFill>
                          <a:latin typeface="NEU-BZ" panose="02010600010101010101" pitchFamily="2" charset="-122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预防和治疗疾病</m:t>
                      </m:r>
                    </m:oMath>
                  </m:oMathPara>
                </a14:m>
                <a:endParaRPr lang="zh-CN" altLang="en-US" sz="3400" b="1">
                  <a:solidFill>
                    <a:srgbClr val="E72582"/>
                  </a:solidFill>
                  <a:latin typeface="NEU-BZ" panose="02010600010101010101" pitchFamily="2" charset="-122"/>
                  <a:ea typeface="方正仿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EF18D77D-A197-4A0A-ADE5-3602055263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3239" y="5304850"/>
                <a:ext cx="3345788" cy="61555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012E1420-4C5C-4CAE-8B49-CFE3FB1A31CA}"/>
                  </a:ext>
                </a:extLst>
              </p:cNvPr>
              <p:cNvSpPr/>
              <p:nvPr/>
            </p:nvSpPr>
            <p:spPr>
              <a:xfrm>
                <a:off x="7423813" y="3842243"/>
                <a:ext cx="2473754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400" b="1">
                          <a:solidFill>
                            <a:srgbClr val="E72582"/>
                          </a:solidFill>
                          <a:latin typeface="NEU-BZ" panose="02010600010101010101" pitchFamily="2" charset="-122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能源的形成</m:t>
                      </m:r>
                    </m:oMath>
                  </m:oMathPara>
                </a14:m>
                <a:endParaRPr lang="zh-CN" altLang="en-US" sz="3400" b="1">
                  <a:solidFill>
                    <a:srgbClr val="E72582"/>
                  </a:solidFill>
                  <a:latin typeface="NEU-BZ" panose="02010600010101010101" pitchFamily="2" charset="-122"/>
                  <a:ea typeface="方正仿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012E1420-4C5C-4CAE-8B49-CFE3FB1A31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3813" y="3842243"/>
                <a:ext cx="2473754" cy="61555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9643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271</Words>
  <Application>Microsoft Office PowerPoint</Application>
  <PresentationFormat>宽屏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方正黑体_GBK</vt:lpstr>
      <vt:lpstr>微软雅黑</vt:lpstr>
      <vt:lpstr>方正大标宋简体</vt:lpstr>
      <vt:lpstr>方正书宋_GBK</vt:lpstr>
      <vt:lpstr>方正大标宋_GBK</vt:lpstr>
      <vt:lpstr>Arial</vt:lpstr>
      <vt:lpstr>方正仿宋_GBK</vt:lpstr>
      <vt:lpstr>Wingdings</vt:lpstr>
      <vt:lpstr>NEU-HZ</vt:lpstr>
      <vt:lpstr>方正小标宋_GBK</vt:lpstr>
      <vt:lpstr>NEU-BZ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256</cp:revision>
  <dcterms:created xsi:type="dcterms:W3CDTF">2019-06-19T02:08:00Z</dcterms:created>
  <dcterms:modified xsi:type="dcterms:W3CDTF">2025-11-20T09:29:33Z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