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6" r:id="rId3"/>
    <p:sldId id="497" r:id="rId4"/>
    <p:sldId id="501" r:id="rId5"/>
    <p:sldId id="498" r:id="rId6"/>
    <p:sldId id="427" r:id="rId7"/>
  </p:sldIdLst>
  <p:sldSz cx="12192000" cy="6858000"/>
  <p:notesSz cx="6858000" cy="9144000"/>
  <p:embeddedFontLst>
    <p:embeddedFont>
      <p:font typeface="方正大标宋_GBK" panose="03000509000000000000" pitchFamily="65" charset="-122"/>
      <p:regular r:id="rId8"/>
    </p:embeddedFont>
    <p:embeddedFont>
      <p:font typeface="方正大标宋简体" panose="02000000000000000000" pitchFamily="2" charset="-122"/>
      <p:regular r:id="rId9"/>
    </p:embeddedFont>
    <p:embeddedFont>
      <p:font typeface="方正隶变_GBK" panose="03000509000000000000" pitchFamily="65" charset="-122"/>
      <p:regular r:id="rId10"/>
    </p:embeddedFont>
    <p:embeddedFont>
      <p:font typeface="方正小标宋_GBK" panose="03000509000000000000" pitchFamily="65" charset="-122"/>
      <p:regular r:id="rId11"/>
    </p:embeddedFont>
    <p:embeddedFont>
      <p:font typeface="楷体" panose="02010609060101010101" pitchFamily="49" charset="-122"/>
      <p:regular r:id="rId12"/>
    </p:embeddedFont>
    <p:embeddedFont>
      <p:font typeface="微软雅黑" panose="020B0503020204020204" pitchFamily="34" charset="-122"/>
      <p:regular r:id="rId13"/>
      <p:bold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978" y="31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11 </a:t>
            </a:r>
            <a:r>
              <a:rPr lang="zh-CN" altLang="zh-CN" sz="6000">
                <a:latin typeface="+mj-ea"/>
                <a:ea typeface="+mj-ea"/>
                <a:cs typeface="宋体" panose="02010600030101010101" pitchFamily="2" charset="-122"/>
              </a:rPr>
              <a:t>做个加法表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12656A7-096D-4D53-BFD0-DC107DAB8E65}"/>
              </a:ext>
            </a:extLst>
          </p:cNvPr>
          <p:cNvSpPr/>
          <p:nvPr/>
        </p:nvSpPr>
        <p:spPr>
          <a:xfrm>
            <a:off x="569344" y="886025"/>
            <a:ext cx="69270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1.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把下面的加法表填写完整。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70A8D760-56EC-4178-9FD2-DF0225365A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6472" y="1643548"/>
            <a:ext cx="10856308" cy="4919554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9515E5A6-CE94-49FD-9D31-D6747E0C7EE2}"/>
              </a:ext>
            </a:extLst>
          </p:cNvPr>
          <p:cNvSpPr/>
          <p:nvPr/>
        </p:nvSpPr>
        <p:spPr>
          <a:xfrm>
            <a:off x="5624686" y="1706787"/>
            <a:ext cx="9060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6+5</a:t>
            </a:r>
            <a:endParaRPr lang="zh-CN" altLang="zh-CN" sz="360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BC3ACD2-17F6-44D2-A232-C5F62712C9CF}"/>
              </a:ext>
            </a:extLst>
          </p:cNvPr>
          <p:cNvSpPr/>
          <p:nvPr/>
        </p:nvSpPr>
        <p:spPr>
          <a:xfrm>
            <a:off x="8086720" y="1687925"/>
            <a:ext cx="9060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4+7</a:t>
            </a:r>
            <a:endParaRPr lang="zh-CN" altLang="zh-CN" sz="360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AB191CE7-54EB-4D2C-9C44-210261CF3193}"/>
              </a:ext>
            </a:extLst>
          </p:cNvPr>
          <p:cNvSpPr/>
          <p:nvPr/>
        </p:nvSpPr>
        <p:spPr>
          <a:xfrm>
            <a:off x="3280246" y="2277594"/>
            <a:ext cx="9060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8+4</a:t>
            </a:r>
            <a:endParaRPr lang="zh-CN" altLang="zh-CN" sz="360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7D0FAB02-352E-4533-8EE6-C6A3C9DB69E1}"/>
              </a:ext>
            </a:extLst>
          </p:cNvPr>
          <p:cNvSpPr/>
          <p:nvPr/>
        </p:nvSpPr>
        <p:spPr>
          <a:xfrm>
            <a:off x="4443246" y="2288187"/>
            <a:ext cx="9060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7+5</a:t>
            </a:r>
            <a:endParaRPr lang="zh-CN" altLang="zh-CN" sz="360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7ABF72CD-A37F-4149-903B-4C4022C3D0BF}"/>
              </a:ext>
            </a:extLst>
          </p:cNvPr>
          <p:cNvSpPr/>
          <p:nvPr/>
        </p:nvSpPr>
        <p:spPr>
          <a:xfrm>
            <a:off x="8069467" y="2296819"/>
            <a:ext cx="9060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4+8</a:t>
            </a:r>
            <a:endParaRPr lang="zh-CN" altLang="zh-CN" sz="360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8F960A9F-B808-45E8-99AB-F2B9C5DBBA85}"/>
              </a:ext>
            </a:extLst>
          </p:cNvPr>
          <p:cNvSpPr/>
          <p:nvPr/>
        </p:nvSpPr>
        <p:spPr>
          <a:xfrm>
            <a:off x="2066080" y="2879097"/>
            <a:ext cx="9060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9+4</a:t>
            </a:r>
            <a:endParaRPr lang="zh-CN" altLang="zh-CN" sz="360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274042EB-518A-42B1-ACAD-817F29BDDDDD}"/>
              </a:ext>
            </a:extLst>
          </p:cNvPr>
          <p:cNvSpPr/>
          <p:nvPr/>
        </p:nvSpPr>
        <p:spPr>
          <a:xfrm>
            <a:off x="6825718" y="2880600"/>
            <a:ext cx="9060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5+8</a:t>
            </a:r>
            <a:endParaRPr lang="zh-CN" altLang="zh-CN" sz="360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9B3FA73D-CE7C-42AE-8218-F6F2FD650BE6}"/>
              </a:ext>
            </a:extLst>
          </p:cNvPr>
          <p:cNvSpPr/>
          <p:nvPr/>
        </p:nvSpPr>
        <p:spPr>
          <a:xfrm>
            <a:off x="7936132" y="2885605"/>
            <a:ext cx="11474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4+9</a:t>
            </a:r>
            <a:endParaRPr lang="zh-CN" altLang="zh-CN" sz="360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654FEF5B-CD0B-4C70-B5DD-9757262D96BA}"/>
              </a:ext>
            </a:extLst>
          </p:cNvPr>
          <p:cNvSpPr/>
          <p:nvPr/>
        </p:nvSpPr>
        <p:spPr>
          <a:xfrm>
            <a:off x="3245743" y="4069431"/>
            <a:ext cx="9060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8+7</a:t>
            </a:r>
            <a:endParaRPr lang="zh-CN" altLang="zh-CN" sz="360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F928BBF9-A22D-42AF-AA9B-CD731F792BEE}"/>
              </a:ext>
            </a:extLst>
          </p:cNvPr>
          <p:cNvSpPr/>
          <p:nvPr/>
        </p:nvSpPr>
        <p:spPr>
          <a:xfrm>
            <a:off x="4467154" y="4099153"/>
            <a:ext cx="9060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7+8</a:t>
            </a:r>
            <a:endParaRPr lang="zh-CN" altLang="zh-CN" sz="360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7E8EEF33-7561-45D3-B056-FC68892E43D7}"/>
              </a:ext>
            </a:extLst>
          </p:cNvPr>
          <p:cNvSpPr/>
          <p:nvPr/>
        </p:nvSpPr>
        <p:spPr>
          <a:xfrm>
            <a:off x="2059760" y="4655718"/>
            <a:ext cx="9060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9+7</a:t>
            </a:r>
            <a:endParaRPr lang="zh-CN" altLang="zh-CN" sz="360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52F512C2-FDD2-4899-A62A-302D01924EBF}"/>
              </a:ext>
            </a:extLst>
          </p:cNvPr>
          <p:cNvSpPr/>
          <p:nvPr/>
        </p:nvSpPr>
        <p:spPr>
          <a:xfrm>
            <a:off x="4432642" y="4682482"/>
            <a:ext cx="9060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7+9</a:t>
            </a:r>
            <a:endParaRPr lang="zh-CN" altLang="zh-CN" sz="360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08CBD94F-6488-466C-94A7-E9F0436F01BA}"/>
              </a:ext>
            </a:extLst>
          </p:cNvPr>
          <p:cNvSpPr/>
          <p:nvPr/>
        </p:nvSpPr>
        <p:spPr>
          <a:xfrm>
            <a:off x="2100587" y="5808073"/>
            <a:ext cx="9060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9+9</a:t>
            </a:r>
            <a:endParaRPr lang="zh-CN" altLang="zh-CN" sz="360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153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3893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4C98431-CA80-44D0-958C-B949DBC03379}"/>
              </a:ext>
            </a:extLst>
          </p:cNvPr>
          <p:cNvSpPr/>
          <p:nvPr/>
        </p:nvSpPr>
        <p:spPr>
          <a:xfrm>
            <a:off x="681487" y="966421"/>
            <a:ext cx="10830428" cy="2496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2.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算一算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按规律写一写。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8+3=</a:t>
            </a:r>
            <a:r>
              <a:rPr lang="zh-CN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    8+4=</a:t>
            </a:r>
            <a:r>
              <a:rPr lang="zh-CN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	   8+5=</a:t>
            </a:r>
            <a:r>
              <a:rPr lang="zh-CN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	   8+         =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7+9=	    7+8=		   7+7=           	   7+         =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F2444FC-5E40-4502-8C8C-4949943C1B59}"/>
              </a:ext>
            </a:extLst>
          </p:cNvPr>
          <p:cNvSpPr/>
          <p:nvPr/>
        </p:nvSpPr>
        <p:spPr>
          <a:xfrm>
            <a:off x="1733717" y="1959176"/>
            <a:ext cx="8830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11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432781D-BF46-4413-8E6F-FD7519EE8D0A}"/>
              </a:ext>
            </a:extLst>
          </p:cNvPr>
          <p:cNvSpPr/>
          <p:nvPr/>
        </p:nvSpPr>
        <p:spPr>
          <a:xfrm>
            <a:off x="4043050" y="191161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12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223FBF7-5E6F-4B01-A133-ABF344BC5737}"/>
              </a:ext>
            </a:extLst>
          </p:cNvPr>
          <p:cNvSpPr/>
          <p:nvPr/>
        </p:nvSpPr>
        <p:spPr>
          <a:xfrm>
            <a:off x="6693068" y="193553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13</a:t>
            </a:r>
            <a:endParaRPr lang="zh-CN" altLang="en-US" sz="3600">
              <a:solidFill>
                <a:srgbClr val="E72582"/>
              </a:solidFill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E82C99A3-2953-48A8-A2E0-16F57AEEAAE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82631"/>
          <a:stretch/>
        </p:blipFill>
        <p:spPr>
          <a:xfrm>
            <a:off x="8989404" y="1825034"/>
            <a:ext cx="887462" cy="866335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25FCF6A6-239A-4FAC-BCB7-BBAAF234E32A}"/>
              </a:ext>
            </a:extLst>
          </p:cNvPr>
          <p:cNvSpPr/>
          <p:nvPr/>
        </p:nvSpPr>
        <p:spPr>
          <a:xfrm>
            <a:off x="9196628" y="1935539"/>
            <a:ext cx="2929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</a:t>
            </a:r>
            <a:endParaRPr lang="zh-CN" altLang="en-US" sz="3600">
              <a:solidFill>
                <a:srgbClr val="E72582"/>
              </a:solidFill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86783442-7072-4AAD-A3AF-AD2F780A050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82631"/>
          <a:stretch/>
        </p:blipFill>
        <p:spPr>
          <a:xfrm>
            <a:off x="10250659" y="1825033"/>
            <a:ext cx="887462" cy="866335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414B3B78-BE0F-4756-B0B2-ADB5BC404078}"/>
              </a:ext>
            </a:extLst>
          </p:cNvPr>
          <p:cNvSpPr/>
          <p:nvPr/>
        </p:nvSpPr>
        <p:spPr>
          <a:xfrm>
            <a:off x="10372857" y="193553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14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24E579FD-459A-4693-AD1F-614474C72791}"/>
              </a:ext>
            </a:extLst>
          </p:cNvPr>
          <p:cNvSpPr/>
          <p:nvPr/>
        </p:nvSpPr>
        <p:spPr>
          <a:xfrm>
            <a:off x="1734651" y="278713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16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EC51DCE6-565C-4159-8D05-CA8D9388BFC7}"/>
              </a:ext>
            </a:extLst>
          </p:cNvPr>
          <p:cNvSpPr/>
          <p:nvPr/>
        </p:nvSpPr>
        <p:spPr>
          <a:xfrm>
            <a:off x="4043050" y="278713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15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9159C1AC-CB33-4030-BFD0-A859510E7666}"/>
              </a:ext>
            </a:extLst>
          </p:cNvPr>
          <p:cNvSpPr/>
          <p:nvPr/>
        </p:nvSpPr>
        <p:spPr>
          <a:xfrm>
            <a:off x="6702593" y="278713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14</a:t>
            </a:r>
            <a:endParaRPr lang="zh-CN" altLang="en-US" sz="3600">
              <a:solidFill>
                <a:srgbClr val="E72582"/>
              </a:solidFill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836EF081-802D-4174-8794-2C4D5B4E496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82631"/>
          <a:stretch/>
        </p:blipFill>
        <p:spPr>
          <a:xfrm>
            <a:off x="8968784" y="2683647"/>
            <a:ext cx="887462" cy="866335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id="{A492030A-9FED-4AEC-AF65-855DF2D6D8E0}"/>
              </a:ext>
            </a:extLst>
          </p:cNvPr>
          <p:cNvSpPr/>
          <p:nvPr/>
        </p:nvSpPr>
        <p:spPr>
          <a:xfrm>
            <a:off x="9177924" y="280187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</a:t>
            </a:r>
            <a:endParaRPr lang="zh-CN" altLang="en-US" sz="3600">
              <a:solidFill>
                <a:srgbClr val="E72582"/>
              </a:solidFill>
            </a:endParaRP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B9DE252F-E64F-4224-A563-3FEC1D390C8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82631"/>
          <a:stretch/>
        </p:blipFill>
        <p:spPr>
          <a:xfrm>
            <a:off x="10230039" y="2681843"/>
            <a:ext cx="887462" cy="866335"/>
          </a:xfrm>
          <a:prstGeom prst="rect">
            <a:avLst/>
          </a:prstGeom>
        </p:spPr>
      </p:pic>
      <p:sp>
        <p:nvSpPr>
          <p:cNvPr id="25" name="矩形 24">
            <a:extLst>
              <a:ext uri="{FF2B5EF4-FFF2-40B4-BE49-F238E27FC236}">
                <a16:creationId xmlns:a16="http://schemas.microsoft.com/office/drawing/2014/main" id="{43540A0A-A763-4EF0-987D-E540640E67C9}"/>
              </a:ext>
            </a:extLst>
          </p:cNvPr>
          <p:cNvSpPr/>
          <p:nvPr/>
        </p:nvSpPr>
        <p:spPr>
          <a:xfrm>
            <a:off x="10389821" y="280691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13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2" grpId="0"/>
      <p:bldP spid="15" grpId="0"/>
      <p:bldP spid="16" grpId="0"/>
      <p:bldP spid="17" grpId="0"/>
      <p:bldP spid="18" grpId="0"/>
      <p:bldP spid="21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4C98431-CA80-44D0-958C-B949DBC03379}"/>
              </a:ext>
            </a:extLst>
          </p:cNvPr>
          <p:cNvSpPr/>
          <p:nvPr/>
        </p:nvSpPr>
        <p:spPr>
          <a:xfrm>
            <a:off x="681487" y="966421"/>
            <a:ext cx="10830428" cy="3327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3.</a:t>
            </a:r>
            <a:r>
              <a:rPr lang="en-US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算一算。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7+5=		5+9=		9+3=		6+6=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8+9=		5+7=		12+6=		8+7=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2+9=		14+4=		3+7=		6+9=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D7F5316-058B-4518-9AF8-42142B8AE20B}"/>
              </a:ext>
            </a:extLst>
          </p:cNvPr>
          <p:cNvSpPr/>
          <p:nvPr/>
        </p:nvSpPr>
        <p:spPr>
          <a:xfrm>
            <a:off x="1725826" y="192988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12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348AB25-9DAA-439A-9F7E-1E1DF7BB2860}"/>
              </a:ext>
            </a:extLst>
          </p:cNvPr>
          <p:cNvSpPr/>
          <p:nvPr/>
        </p:nvSpPr>
        <p:spPr>
          <a:xfrm>
            <a:off x="4449976" y="192988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14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9EE88FF-975B-4CBF-83E7-1A8BF965F809}"/>
              </a:ext>
            </a:extLst>
          </p:cNvPr>
          <p:cNvSpPr/>
          <p:nvPr/>
        </p:nvSpPr>
        <p:spPr>
          <a:xfrm>
            <a:off x="7250118" y="194893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12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AA3FB83-CD22-4E06-A146-82449A5623C7}"/>
              </a:ext>
            </a:extLst>
          </p:cNvPr>
          <p:cNvSpPr/>
          <p:nvPr/>
        </p:nvSpPr>
        <p:spPr>
          <a:xfrm>
            <a:off x="10003051" y="195845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12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C560C93-0B22-4863-B58C-A507FF91B5A1}"/>
              </a:ext>
            </a:extLst>
          </p:cNvPr>
          <p:cNvSpPr/>
          <p:nvPr/>
        </p:nvSpPr>
        <p:spPr>
          <a:xfrm>
            <a:off x="1725826" y="276808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17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DF9C91FC-4C67-4263-B1B0-E5DA07802DCF}"/>
              </a:ext>
            </a:extLst>
          </p:cNvPr>
          <p:cNvSpPr/>
          <p:nvPr/>
        </p:nvSpPr>
        <p:spPr>
          <a:xfrm>
            <a:off x="4449976" y="276808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12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D983CDE7-6741-40BD-9D74-94C65724F54E}"/>
              </a:ext>
            </a:extLst>
          </p:cNvPr>
          <p:cNvSpPr/>
          <p:nvPr/>
        </p:nvSpPr>
        <p:spPr>
          <a:xfrm>
            <a:off x="7456966" y="2768084"/>
            <a:ext cx="9059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18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84A8F5B6-8B68-4798-9254-AE77D8A7A4B1}"/>
              </a:ext>
            </a:extLst>
          </p:cNvPr>
          <p:cNvSpPr/>
          <p:nvPr/>
        </p:nvSpPr>
        <p:spPr>
          <a:xfrm>
            <a:off x="10040094" y="276808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15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B7CCD9C-2E1A-4805-914F-360399E428C8}"/>
              </a:ext>
            </a:extLst>
          </p:cNvPr>
          <p:cNvSpPr/>
          <p:nvPr/>
        </p:nvSpPr>
        <p:spPr>
          <a:xfrm>
            <a:off x="1734418" y="3606284"/>
            <a:ext cx="6292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11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E4C0D420-DE15-475D-89AE-413850E30E8E}"/>
              </a:ext>
            </a:extLst>
          </p:cNvPr>
          <p:cNvSpPr/>
          <p:nvPr/>
        </p:nvSpPr>
        <p:spPr>
          <a:xfrm>
            <a:off x="4764301" y="360628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18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241C090A-EB0E-4370-A99F-23074FD14011}"/>
              </a:ext>
            </a:extLst>
          </p:cNvPr>
          <p:cNvSpPr/>
          <p:nvPr/>
        </p:nvSpPr>
        <p:spPr>
          <a:xfrm>
            <a:off x="7249217" y="358723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10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08E677AD-2EA9-4F1F-9E94-CFD7EA307E9C}"/>
              </a:ext>
            </a:extLst>
          </p:cNvPr>
          <p:cNvSpPr/>
          <p:nvPr/>
        </p:nvSpPr>
        <p:spPr>
          <a:xfrm>
            <a:off x="10003051" y="360628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15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73931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F04A2C8-991B-45D8-9E51-83A36EFD9EC2}"/>
              </a:ext>
            </a:extLst>
          </p:cNvPr>
          <p:cNvSpPr/>
          <p:nvPr/>
        </p:nvSpPr>
        <p:spPr>
          <a:xfrm>
            <a:off x="666749" y="946407"/>
            <a:ext cx="10845165" cy="1659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4.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幼儿园有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13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个小朋友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每人发一个苹果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拿哪两盘最合适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在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□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里画</a:t>
            </a:r>
            <a:r>
              <a:rPr lang="en-US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r>
              <a:rPr lang="en-US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D5962F9-3681-4100-BF2E-2D23F40847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950" y="2877198"/>
            <a:ext cx="10182225" cy="1433947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A0EB3FD2-ADF3-43A9-BD2C-E06DC2A54073}"/>
              </a:ext>
            </a:extLst>
          </p:cNvPr>
          <p:cNvSpPr txBox="1"/>
          <p:nvPr/>
        </p:nvSpPr>
        <p:spPr>
          <a:xfrm>
            <a:off x="2943785" y="328055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462CD86-63DA-454F-99C4-F1BFFDCA401F}"/>
              </a:ext>
            </a:extLst>
          </p:cNvPr>
          <p:cNvSpPr txBox="1"/>
          <p:nvPr/>
        </p:nvSpPr>
        <p:spPr>
          <a:xfrm>
            <a:off x="9986941" y="328055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218</Words>
  <Application>Microsoft Office PowerPoint</Application>
  <PresentationFormat>宽屏</PresentationFormat>
  <Paragraphs>63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楷体</vt:lpstr>
      <vt:lpstr>方正隶变_GBK</vt:lpstr>
      <vt:lpstr>Calibri</vt:lpstr>
      <vt:lpstr>微软雅黑</vt:lpstr>
      <vt:lpstr>方正大标宋简体</vt:lpstr>
      <vt:lpstr>Wingdings</vt:lpstr>
      <vt:lpstr>Arial</vt:lpstr>
      <vt:lpstr>Times New Roman</vt:lpstr>
      <vt:lpstr>方正小标宋_GBK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245</cp:revision>
  <dcterms:created xsi:type="dcterms:W3CDTF">2019-06-19T02:08:00Z</dcterms:created>
  <dcterms:modified xsi:type="dcterms:W3CDTF">2026-02-28T08:30:32Z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