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1" r:id="rId3"/>
    <p:sldId id="521" r:id="rId4"/>
    <p:sldId id="522" r:id="rId5"/>
    <p:sldId id="528" r:id="rId6"/>
    <p:sldId id="523" r:id="rId7"/>
    <p:sldId id="524" r:id="rId8"/>
    <p:sldId id="520" r:id="rId9"/>
    <p:sldId id="427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_GBK" charset="-122"/>
      <p:regular r:id="rId15"/>
    </p:embeddedFont>
    <p:embeddedFont>
      <p:font typeface="方正黑体_GBK" pitchFamily="65" charset="-122"/>
      <p:regular r:id="rId16"/>
    </p:embeddedFont>
    <p:embeddedFont>
      <p:font typeface="仿宋" pitchFamily="49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简体" charset="-122"/>
      <p:regular r:id="rId20"/>
    </p:embeddedFont>
    <p:embeddedFont>
      <p:font typeface="方正楷体_GBK" pitchFamily="65" charset="-122"/>
      <p:regular r:id="rId21"/>
    </p:embeddedFont>
    <p:embeddedFont>
      <p:font typeface="方正隶变_GBK" charset="-122"/>
      <p:regular r:id="rId22"/>
    </p:embeddedFont>
    <p:embeddedFont>
      <p:font typeface="方正小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7.TIF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搭积木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3CC45C3-4375-F3F3-AEEA-CE37CD1CE838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.jpeg">
            <a:extLst>
              <a:ext uri="{FF2B5EF4-FFF2-40B4-BE49-F238E27FC236}">
                <a16:creationId xmlns:a16="http://schemas.microsoft.com/office/drawing/2014/main" xmlns="" id="{E5C66046-0F15-40E8-B3F6-EAE7C9472C94}"/>
              </a:ext>
            </a:extLst>
          </p:cNvPr>
          <p:cNvPicPr/>
          <p:nvPr/>
        </p:nvPicPr>
        <p:blipFill rotWithShape="1">
          <a:blip r:embed="rId4"/>
          <a:srcRect r="20967"/>
          <a:stretch/>
        </p:blipFill>
        <p:spPr>
          <a:xfrm>
            <a:off x="588474" y="946407"/>
            <a:ext cx="3016289" cy="577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692" y="1630253"/>
            <a:ext cx="105337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细心算一算。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5+13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16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6=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13+3=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7+12=</a:t>
            </a:r>
            <a:endParaRPr lang="en-US" altLang="zh-CN" sz="3600" dirty="0" smtClean="0">
              <a:solidFill>
                <a:srgbClr val="FF00FF"/>
              </a:solidFill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16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5=  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15</a:t>
            </a:r>
            <a:r>
              <a:rPr lang="en-US" altLang="zh-CN" sz="3600" dirty="0">
                <a:latin typeface="宋体" pitchFamily="2" charset="-122"/>
                <a:ea typeface="宋体" pitchFamily="2" charset="-122"/>
                <a:cs typeface="Times New Roman"/>
              </a:rPr>
              <a:t>-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3=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11+7=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方正楷体_GBK"/>
                <a:cs typeface="Times New Roman"/>
              </a:rPr>
              <a:t>            10+6=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4426" y="25997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22325" y="25954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90070" y="25997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6190" y="2459410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19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4426" y="3429000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06914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6789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80934" y="3276180"/>
            <a:ext cx="64633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16</a:t>
            </a:r>
            <a:endParaRPr lang="zh-CN" altLang="zh-CN" sz="3600" dirty="0">
              <a:solidFill>
                <a:srgbClr val="E72582"/>
              </a:solidFill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861094"/>
            <a:ext cx="106931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想一想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</a:t>
            </a:r>
            <a:r>
              <a:rPr lang="en-US" altLang="zh-CN" sz="3600" dirty="0" smtClean="0">
                <a:latin typeface="Times New Roman"/>
                <a:ea typeface="方正楷体_GBK"/>
              </a:rPr>
              <a:t>)                                   (2)                        </a:t>
            </a:r>
            <a:endParaRPr lang="zh-CN" altLang="en-US" sz="3600" dirty="0"/>
          </a:p>
        </p:txBody>
      </p:sp>
      <p:pic>
        <p:nvPicPr>
          <p:cNvPr id="8" name="image31.jpeg"/>
          <p:cNvPicPr/>
          <p:nvPr/>
        </p:nvPicPr>
        <p:blipFill rotWithShape="1">
          <a:blip r:embed="rId4"/>
          <a:srcRect l="13938"/>
          <a:stretch/>
        </p:blipFill>
        <p:spPr>
          <a:xfrm>
            <a:off x="1408271" y="1947847"/>
            <a:ext cx="1937857" cy="1699267"/>
          </a:xfrm>
          <a:prstGeom prst="rect">
            <a:avLst/>
          </a:prstGeom>
        </p:spPr>
      </p:pic>
      <p:pic>
        <p:nvPicPr>
          <p:cNvPr id="9" name="image32.jpeg"/>
          <p:cNvPicPr/>
          <p:nvPr/>
        </p:nvPicPr>
        <p:blipFill rotWithShape="1">
          <a:blip r:embed="rId5"/>
          <a:srcRect t="26253"/>
          <a:stretch/>
        </p:blipFill>
        <p:spPr>
          <a:xfrm>
            <a:off x="5852719" y="2178299"/>
            <a:ext cx="5459064" cy="12383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592" y="4048706"/>
            <a:ext cx="3497825" cy="7606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6120" y="4005064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69161" y="4094251"/>
            <a:ext cx="3495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13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+     4 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93562" y="4020295"/>
            <a:ext cx="36785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r>
              <a:rPr lang="en-US" altLang="zh-CN" sz="36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40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-</a:t>
            </a:r>
            <a:r>
              <a:rPr lang="en-US" altLang="zh-CN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5        13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2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91141"/>
            <a:ext cx="109386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3.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看图列式计算。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方正楷体_GBK"/>
              </a:rPr>
              <a:t>(1</a:t>
            </a:r>
            <a:r>
              <a:rPr lang="en-US" altLang="zh-CN" sz="3600" dirty="0" smtClean="0">
                <a:latin typeface="Times New Roman"/>
                <a:ea typeface="方正楷体_GBK"/>
              </a:rPr>
              <a:t>)                                                   (2)</a:t>
            </a:r>
            <a:endParaRPr lang="zh-CN" altLang="en-US" sz="3600" dirty="0"/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5658" y="1875573"/>
            <a:ext cx="4427855" cy="1187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399" y="3515839"/>
            <a:ext cx="3267822" cy="1715520"/>
          </a:xfrm>
          <a:prstGeom prst="rect">
            <a:avLst/>
          </a:prstGeom>
        </p:spPr>
      </p:pic>
      <p:pic>
        <p:nvPicPr>
          <p:cNvPr id="10" name="image34.jpeg"/>
          <p:cNvPicPr/>
          <p:nvPr/>
        </p:nvPicPr>
        <p:blipFill rotWithShape="1">
          <a:blip r:embed="rId6"/>
          <a:srcRect l="6232"/>
          <a:stretch/>
        </p:blipFill>
        <p:spPr>
          <a:xfrm>
            <a:off x="7627811" y="1806393"/>
            <a:ext cx="3833769" cy="13354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1A22E2A-1EEC-4039-9CB8-FC5CCD1EF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3487723"/>
            <a:ext cx="3267822" cy="17155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2221" y="355778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块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799856" y="450912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块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0632504" y="351778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zh-CN" altLang="en-US" sz="3600" dirty="0" smtClean="0">
                <a:latin typeface="Times New Roman"/>
                <a:ea typeface="方正楷体_GBK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0704512" y="450912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zh-CN" altLang="en-US" sz="3600" dirty="0" smtClean="0">
                <a:latin typeface="Times New Roman"/>
                <a:ea typeface="方正楷体_GBK"/>
              </a:rPr>
              <a:t>个</a:t>
            </a:r>
            <a:r>
              <a:rPr lang="en-US" altLang="zh-CN" sz="3600" dirty="0" smtClean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1554272" y="3557783"/>
            <a:ext cx="3319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10        6        16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54272" y="4531745"/>
            <a:ext cx="3207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16</a:t>
            </a:r>
            <a:r>
              <a:rPr lang="en-US" altLang="zh-CN" sz="3600" dirty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3600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6        10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64152" y="3534564"/>
            <a:ext cx="3207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</a:t>
            </a:r>
            <a:r>
              <a:rPr lang="en-US" altLang="zh-CN" sz="3600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4        18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64152" y="4509120"/>
            <a:ext cx="32079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18</a:t>
            </a:r>
            <a:r>
              <a:rPr lang="en-US" altLang="zh-CN" sz="3600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4        14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8259" y="970918"/>
            <a:ext cx="5581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(3)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一共有多少张贺卡</a:t>
            </a:r>
            <a:r>
              <a:rPr lang="en-US" altLang="zh-CN" sz="3600" dirty="0" smtClean="0">
                <a:latin typeface="Times New Roman"/>
                <a:ea typeface="方正楷体_GBK"/>
              </a:rPr>
              <a:t>?</a:t>
            </a:r>
            <a:r>
              <a:rPr lang="en-US" altLang="zh-CN" sz="3600" dirty="0">
                <a:latin typeface="Times New Roman"/>
                <a:ea typeface="方正楷体_GBK"/>
              </a:rPr>
              <a:t> </a:t>
            </a:r>
            <a:r>
              <a:rPr lang="en-US" altLang="zh-CN" sz="3600" dirty="0" smtClean="0">
                <a:latin typeface="Times New Roman"/>
                <a:ea typeface="方正楷体_GBK"/>
              </a:rPr>
              <a:t>        </a:t>
            </a:r>
            <a:endParaRPr lang="zh-CN" altLang="en-US" sz="3600" dirty="0"/>
          </a:p>
        </p:txBody>
      </p:sp>
      <p:pic>
        <p:nvPicPr>
          <p:cNvPr id="8" name="image35.jpeg"/>
          <p:cNvPicPr/>
          <p:nvPr/>
        </p:nvPicPr>
        <p:blipFill rotWithShape="1">
          <a:blip r:embed="rId4"/>
          <a:srcRect r="4824"/>
          <a:stretch/>
        </p:blipFill>
        <p:spPr>
          <a:xfrm>
            <a:off x="862842" y="1835451"/>
            <a:ext cx="5697350" cy="15935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3668363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46572" y="372553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张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488216" y="3721425"/>
            <a:ext cx="3358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11    +    5       16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733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49172" y="928394"/>
            <a:ext cx="5446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方正楷体_GBK"/>
              </a:rPr>
              <a:t>(</a:t>
            </a:r>
            <a:r>
              <a:rPr lang="en-US" altLang="zh-CN" sz="3600" dirty="0">
                <a:latin typeface="Times New Roman"/>
                <a:ea typeface="方正楷体_GBK"/>
              </a:rPr>
              <a:t>4)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岸上还剩多少只小鸭</a:t>
            </a:r>
            <a:r>
              <a:rPr lang="en-US" altLang="zh-CN" sz="3600" dirty="0">
                <a:latin typeface="Times New Roman"/>
                <a:ea typeface="方正楷体_GBK"/>
              </a:rPr>
              <a:t>?</a:t>
            </a:r>
            <a:endParaRPr lang="zh-CN" altLang="en-US" sz="3600" dirty="0"/>
          </a:p>
        </p:txBody>
      </p:sp>
      <p:pic>
        <p:nvPicPr>
          <p:cNvPr id="10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65658" y="1709208"/>
            <a:ext cx="5646870" cy="16187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846DA2-4386-4A2C-8D27-3CE8B46AF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3668363"/>
            <a:ext cx="3497825" cy="760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55762" y="3717150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只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383105" y="3717150"/>
            <a:ext cx="3692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16    </a:t>
            </a:r>
            <a:r>
              <a:rPr lang="en-US" altLang="zh-CN" sz="3600" dirty="0" smtClean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-  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4       12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492" y="970918"/>
            <a:ext cx="6263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4.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写一写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算一算。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至少写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4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道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074" y="1617249"/>
            <a:ext cx="6978023" cy="110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41749" y="2584238"/>
            <a:ext cx="5418441" cy="1561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14+5=19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14+2=16</a:t>
            </a:r>
          </a:p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14+3=17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5+2=7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074" y="4284585"/>
            <a:ext cx="7372087" cy="111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231475" y="5199597"/>
            <a:ext cx="5957890" cy="1561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19-7=12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19-9=10</a:t>
            </a:r>
          </a:p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19-3=16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9-7=2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xmlns="" id="{2A9451B7-49D8-428C-99FB-25896EEC702C}"/>
              </a:ext>
            </a:extLst>
          </p:cNvPr>
          <p:cNvPicPr/>
          <p:nvPr/>
        </p:nvPicPr>
        <p:blipFill rotWithShape="1">
          <a:blip r:embed="rId4"/>
          <a:srcRect r="25015"/>
          <a:stretch/>
        </p:blipFill>
        <p:spPr>
          <a:xfrm>
            <a:off x="570368" y="946407"/>
            <a:ext cx="2824681" cy="6245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118" y="1734316"/>
            <a:ext cx="4891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这一队一共有多少人</a:t>
            </a:r>
            <a:r>
              <a:rPr lang="en-US" altLang="zh-CN" sz="3600" dirty="0">
                <a:latin typeface="Times New Roman"/>
                <a:ea typeface="方正楷体_GBK"/>
                <a:cs typeface="Times New Roman"/>
              </a:rPr>
              <a:t>?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内容占位符 3">
            <a:extLst>
              <a:ext uri="{FF2B5EF4-FFF2-40B4-BE49-F238E27FC236}">
                <a16:creationId xmlns="" xmlns:a16="http://schemas.microsoft.com/office/drawing/2014/main" id="{EA67E2A8-9508-4CCE-AF95-5F5D96B8C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241214" y="5060536"/>
            <a:ext cx="5028516" cy="860495"/>
          </a:xfrm>
          <a:prstGeom prst="rect">
            <a:avLst/>
          </a:prstGeom>
        </p:spPr>
      </p:pic>
      <p:pic>
        <p:nvPicPr>
          <p:cNvPr id="9" name="image4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39419" y="2474673"/>
            <a:ext cx="7297902" cy="216219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29691" y="523252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方正楷体_GBK"/>
              </a:rPr>
              <a:t>(</a:t>
            </a:r>
            <a:r>
              <a:rPr lang="zh-CN" altLang="zh-CN" sz="3600" dirty="0">
                <a:latin typeface="Times New Roman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latin typeface="Times New Roman"/>
                <a:ea typeface="方正楷体_GBK"/>
              </a:rPr>
              <a:t>)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383104" y="5198099"/>
            <a:ext cx="4821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楷体_GBK"/>
              </a:rPr>
              <a:t>3 </a:t>
            </a:r>
            <a:r>
              <a:rPr lang="en-US" altLang="zh-CN" sz="3600" dirty="0" smtClean="0">
                <a:solidFill>
                  <a:srgbClr val="E72582"/>
                </a:solidFill>
                <a:latin typeface="Times New Roman"/>
                <a:ea typeface="方正楷体_GBK"/>
              </a:rPr>
              <a:t>     +    1     +   13      17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413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201</Words>
  <Application>Microsoft Office PowerPoint</Application>
  <PresentationFormat>自定义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Times New Roman</vt:lpstr>
      <vt:lpstr>Calibri</vt:lpstr>
      <vt:lpstr>汉仪雅酷黑 95W</vt:lpstr>
      <vt:lpstr>方正大标宋_GBK</vt:lpstr>
      <vt:lpstr>方正黑体_GBK</vt:lpstr>
      <vt:lpstr>仿宋</vt:lpstr>
      <vt:lpstr>微软雅黑</vt:lpstr>
      <vt:lpstr>方正大标宋简体</vt:lpstr>
      <vt:lpstr>方正楷体_GBK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2026-02-27T07:19:48Z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