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6" r:id="rId3"/>
    <p:sldId id="497" r:id="rId4"/>
    <p:sldId id="498" r:id="rId5"/>
    <p:sldId id="499" r:id="rId6"/>
    <p:sldId id="427" r:id="rId7"/>
  </p:sldIdLst>
  <p:sldSz cx="12192000" cy="6858000"/>
  <p:notesSz cx="6858000" cy="9144000"/>
  <p:embeddedFontLst>
    <p:embeddedFont>
      <p:font typeface="NEU-BZ" panose="02010600010101010101" pitchFamily="2" charset="-122"/>
      <p:regular r:id="rId8"/>
      <p:bold r:id="rId9"/>
      <p:italic r:id="rId10"/>
      <p:boldItalic r:id="rId11"/>
    </p:embeddedFont>
    <p:embeddedFont>
      <p:font typeface="方正楷体_GBK" panose="03000509000000000000" pitchFamily="65" charset="-122"/>
      <p:regular r:id="rId12"/>
    </p:embeddedFont>
    <p:embeddedFont>
      <p:font typeface="楷体" panose="02010609060101010101" pitchFamily="49" charset="-122"/>
      <p:regular r:id="rId13"/>
    </p:embeddedFont>
    <p:embeddedFont>
      <p:font typeface="方正大标宋_GBK" panose="03000509000000000000" pitchFamily="65" charset="-122"/>
      <p:regular r:id="rId14"/>
    </p:embeddedFont>
    <p:embeddedFont>
      <p:font typeface="方正大标宋简体" panose="02000000000000000000" pitchFamily="2" charset="-122"/>
      <p:regular r:id="rId15"/>
    </p:embeddedFont>
    <p:embeddedFont>
      <p:font typeface="方正隶变_GBK" panose="03000509000000000000" pitchFamily="65" charset="-122"/>
      <p:regular r:id="rId16"/>
    </p:embeddedFont>
    <p:embeddedFont>
      <p:font typeface="方正小标宋_GBK" panose="03000509000000000000" pitchFamily="65" charset="-122"/>
      <p:regular r:id="rId17"/>
    </p:embeddedFont>
    <p:embeddedFont>
      <p:font typeface="微软雅黑" panose="020B0503020204020204" pitchFamily="34" charset="-122"/>
      <p:regular r:id="rId18"/>
      <p:bold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82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6.ti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11.png"/><Relationship Id="rId5" Type="http://schemas.openxmlformats.org/officeDocument/2006/relationships/image" Target="../media/image10.tif"/><Relationship Id="rId4" Type="http://schemas.openxmlformats.org/officeDocument/2006/relationships/image" Target="../media/image9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19  </a:t>
            </a:r>
            <a:r>
              <a:rPr lang="zh-CN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捉迷藏 </a:t>
            </a:r>
            <a:r>
              <a:rPr lang="en-US" altLang="zh-CN" sz="6000" b="1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(1)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95DF96A-5AA0-46CB-839F-81BA93F6CBF6}"/>
              </a:ext>
            </a:extLst>
          </p:cNvPr>
          <p:cNvSpPr/>
          <p:nvPr/>
        </p:nvSpPr>
        <p:spPr>
          <a:xfrm>
            <a:off x="618311" y="946407"/>
            <a:ext cx="5309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1.</a:t>
            </a:r>
            <a:endParaRPr lang="zh-CN" altLang="en-US" sz="3600"/>
          </a:p>
        </p:txBody>
      </p:sp>
      <p:pic>
        <p:nvPicPr>
          <p:cNvPr id="8" name="image103.jpeg">
            <a:extLst>
              <a:ext uri="{FF2B5EF4-FFF2-40B4-BE49-F238E27FC236}">
                <a16:creationId xmlns:a16="http://schemas.microsoft.com/office/drawing/2014/main" id="{B75618FD-6311-413A-8F46-0A9F5A34DA3C}"/>
              </a:ext>
            </a:extLst>
          </p:cNvPr>
          <p:cNvPicPr/>
          <p:nvPr/>
        </p:nvPicPr>
        <p:blipFill rotWithShape="1">
          <a:blip r:embed="rId4"/>
          <a:srcRect r="2864"/>
          <a:stretch/>
        </p:blipFill>
        <p:spPr>
          <a:xfrm>
            <a:off x="1270249" y="1098648"/>
            <a:ext cx="8279194" cy="299027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715315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F5A4805-3B83-46A9-856E-036DE0C49EB8}"/>
              </a:ext>
            </a:extLst>
          </p:cNvPr>
          <p:cNvSpPr/>
          <p:nvPr/>
        </p:nvSpPr>
        <p:spPr>
          <a:xfrm>
            <a:off x="505460" y="877256"/>
            <a:ext cx="6930102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图中有哪些数学信息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8BE1A218-2616-4E90-B9C2-F82518035D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864" y="1783122"/>
            <a:ext cx="10791645" cy="2086432"/>
          </a:xfrm>
          <a:prstGeom prst="rect">
            <a:avLst/>
          </a:prstGeom>
        </p:spPr>
      </p:pic>
      <p:pic>
        <p:nvPicPr>
          <p:cNvPr id="8" name="image104.jpeg">
            <a:extLst>
              <a:ext uri="{FF2B5EF4-FFF2-40B4-BE49-F238E27FC236}">
                <a16:creationId xmlns:a16="http://schemas.microsoft.com/office/drawing/2014/main" id="{81B29AC5-39F2-4D60-A939-C494D0D46A73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805836" y="1926082"/>
            <a:ext cx="10598673" cy="211917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CE803E0-7956-4E9F-8BA8-0D29119E41F0}"/>
              </a:ext>
            </a:extLst>
          </p:cNvPr>
          <p:cNvSpPr/>
          <p:nvPr/>
        </p:nvSpPr>
        <p:spPr>
          <a:xfrm>
            <a:off x="505460" y="917245"/>
            <a:ext cx="10881408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藏起来的小朋友有多少人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算一算。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15</a:t>
            </a:r>
            <a:r>
              <a:rPr lang="en-US" altLang="zh-CN" sz="3600">
                <a:solidFill>
                  <a:srgbClr val="000000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7=        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人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3DC71090-6FF1-4C42-84BA-91002CAF2F2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75440"/>
          <a:stretch/>
        </p:blipFill>
        <p:spPr>
          <a:xfrm>
            <a:off x="9432702" y="917245"/>
            <a:ext cx="839598" cy="826786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9F75CCCB-947E-47F5-B429-8EEC08B00A84}"/>
              </a:ext>
            </a:extLst>
          </p:cNvPr>
          <p:cNvSpPr/>
          <p:nvPr/>
        </p:nvSpPr>
        <p:spPr>
          <a:xfrm>
            <a:off x="9644752" y="97993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8</a:t>
            </a:r>
            <a:endParaRPr lang="zh-CN" altLang="en-US" sz="3600">
              <a:solidFill>
                <a:srgbClr val="E72582"/>
              </a:solidFill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AB19D51F-F1E6-4ED7-83A1-3262AB46D2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5460" y="2127542"/>
            <a:ext cx="11006455" cy="2959134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3979D397-97E5-4D84-9963-9BC89523C5B2}"/>
              </a:ext>
            </a:extLst>
          </p:cNvPr>
          <p:cNvSpPr/>
          <p:nvPr/>
        </p:nvSpPr>
        <p:spPr>
          <a:xfrm>
            <a:off x="1978732" y="3906704"/>
            <a:ext cx="16850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5         8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FE047FB-98D8-43D6-96FC-767FB376DF04}"/>
              </a:ext>
            </a:extLst>
          </p:cNvPr>
          <p:cNvSpPr/>
          <p:nvPr/>
        </p:nvSpPr>
        <p:spPr>
          <a:xfrm>
            <a:off x="4640791" y="3906703"/>
            <a:ext cx="26084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10               8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BE994087-41B0-4C38-BA70-C6B703B9A314}"/>
              </a:ext>
            </a:extLst>
          </p:cNvPr>
          <p:cNvSpPr/>
          <p:nvPr/>
        </p:nvSpPr>
        <p:spPr>
          <a:xfrm>
            <a:off x="9698360" y="315759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8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5E0D09A-F4A2-433A-BAAE-B9F92984840A}"/>
              </a:ext>
            </a:extLst>
          </p:cNvPr>
          <p:cNvSpPr/>
          <p:nvPr/>
        </p:nvSpPr>
        <p:spPr>
          <a:xfrm>
            <a:off x="10707651" y="411512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8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A1E3F8D-49AC-4C30-A1DD-1F8B6A062C0E}"/>
              </a:ext>
            </a:extLst>
          </p:cNvPr>
          <p:cNvSpPr/>
          <p:nvPr/>
        </p:nvSpPr>
        <p:spPr>
          <a:xfrm>
            <a:off x="505460" y="875087"/>
            <a:ext cx="10605363" cy="1654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(1)                                             (2)</a:t>
            </a:r>
            <a:endParaRPr lang="zh-CN" altLang="en-US" sz="3600"/>
          </a:p>
        </p:txBody>
      </p:sp>
      <p:pic>
        <p:nvPicPr>
          <p:cNvPr id="8" name="image105.jpeg">
            <a:extLst>
              <a:ext uri="{FF2B5EF4-FFF2-40B4-BE49-F238E27FC236}">
                <a16:creationId xmlns:a16="http://schemas.microsoft.com/office/drawing/2014/main" id="{460ECA6C-7A53-413A-AB37-BF49F77981A0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227826" y="1788762"/>
            <a:ext cx="4267200" cy="2730888"/>
          </a:xfrm>
          <a:prstGeom prst="rect">
            <a:avLst/>
          </a:prstGeom>
        </p:spPr>
      </p:pic>
      <p:pic>
        <p:nvPicPr>
          <p:cNvPr id="9" name="image106.jpeg">
            <a:extLst>
              <a:ext uri="{FF2B5EF4-FFF2-40B4-BE49-F238E27FC236}">
                <a16:creationId xmlns:a16="http://schemas.microsoft.com/office/drawing/2014/main" id="{B989E6C8-6021-4437-A6CE-4625EB3C4634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6873413" y="1653866"/>
            <a:ext cx="4090761" cy="287677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5550817A-C7C2-4B25-8D5E-0048B989A63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12513" y="5125447"/>
            <a:ext cx="3497825" cy="76068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42675453-CFA3-40F3-A899-F0464AE9C31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88694" y="5151326"/>
            <a:ext cx="3497825" cy="760685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28B73095-F5B0-49CD-96A7-484A41232063}"/>
              </a:ext>
            </a:extLst>
          </p:cNvPr>
          <p:cNvSpPr/>
          <p:nvPr/>
        </p:nvSpPr>
        <p:spPr>
          <a:xfrm>
            <a:off x="1692067" y="5165517"/>
            <a:ext cx="32837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11    </a:t>
            </a:r>
            <a:r>
              <a:rPr lang="en-US" altLang="zh-CN" sz="36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     3        8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84E8DE1B-FFD6-41AD-AB33-ACAA2EB052CC}"/>
              </a:ext>
            </a:extLst>
          </p:cNvPr>
          <p:cNvSpPr/>
          <p:nvPr/>
        </p:nvSpPr>
        <p:spPr>
          <a:xfrm>
            <a:off x="7357702" y="5170793"/>
            <a:ext cx="31854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17    </a:t>
            </a:r>
            <a:r>
              <a:rPr lang="en-US" altLang="zh-CN" sz="36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  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9        8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113</Words>
  <Application>Microsoft Office PowerPoint</Application>
  <PresentationFormat>宽屏</PresentationFormat>
  <Paragraphs>29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方正小标宋_GBK</vt:lpstr>
      <vt:lpstr>方正楷体_GBK</vt:lpstr>
      <vt:lpstr>微软雅黑</vt:lpstr>
      <vt:lpstr>NEU-BZ</vt:lpstr>
      <vt:lpstr>方正大标宋_GBK</vt:lpstr>
      <vt:lpstr>楷体</vt:lpstr>
      <vt:lpstr>Wingdings</vt:lpstr>
      <vt:lpstr>Arial</vt:lpstr>
      <vt:lpstr>Times New Roman</vt:lpstr>
      <vt:lpstr>方正隶变_GBK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243</cp:revision>
  <dcterms:created xsi:type="dcterms:W3CDTF">2019-06-19T02:08:00Z</dcterms:created>
  <dcterms:modified xsi:type="dcterms:W3CDTF">2026-03-13T00:34:36Z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