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6" r:id="rId3"/>
    <p:sldId id="497" r:id="rId4"/>
    <p:sldId id="498" r:id="rId5"/>
    <p:sldId id="499" r:id="rId6"/>
    <p:sldId id="500" r:id="rId7"/>
    <p:sldId id="501" r:id="rId8"/>
    <p:sldId id="427" r:id="rId9"/>
  </p:sldIdLst>
  <p:sldSz cx="12192000" cy="6858000"/>
  <p:notesSz cx="6858000" cy="9144000"/>
  <p:embeddedFontLs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方正大标宋_GBK" panose="03000509000000000000" pitchFamily="65" charset="-122"/>
      <p:regular r:id="rId14"/>
    </p:embeddedFont>
    <p:embeddedFont>
      <p:font typeface="方正大标宋简体" panose="02000000000000000000" pitchFamily="2" charset="-122"/>
      <p:regular r:id="rId15"/>
    </p:embeddedFont>
    <p:embeddedFont>
      <p:font typeface="方正隶变_GBK" panose="03000509000000000000" pitchFamily="65" charset="-122"/>
      <p:regular r:id="rId16"/>
    </p:embeddedFont>
    <p:embeddedFont>
      <p:font typeface="方正小标宋_GBK" panose="03000509000000000000" pitchFamily="65" charset="-122"/>
      <p:regular r:id="rId17"/>
    </p:embeddedFont>
    <p:embeddedFont>
      <p:font typeface="微软雅黑" panose="020B0503020204020204" pitchFamily="34" charset="-122"/>
      <p:regular r:id="rId18"/>
      <p:bold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7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606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theme" Target="theme/theme1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7.TIF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0.png"/><Relationship Id="rId4" Type="http://schemas.openxmlformats.org/officeDocument/2006/relationships/image" Target="../media/image9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10.png"/><Relationship Id="rId4" Type="http://schemas.openxmlformats.org/officeDocument/2006/relationships/image" Target="../media/image11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5 </a:t>
            </a:r>
            <a:r>
              <a:rPr lang="zh-CN" altLang="zh-CN" sz="6000">
                <a:latin typeface="+mj-ea"/>
                <a:ea typeface="+mj-ea"/>
                <a:cs typeface="宋体" panose="02010600030101010101" pitchFamily="2" charset="-122"/>
              </a:rPr>
              <a:t>开心农场</a:t>
            </a:r>
            <a:r>
              <a:rPr lang="en-US" altLang="zh-CN" sz="6000">
                <a:latin typeface="+mj-ea"/>
                <a:ea typeface="+mj-ea"/>
                <a:cs typeface="Times New Roman" panose="02020603050405020304" pitchFamily="18" charset="0"/>
              </a:rPr>
              <a:t>(1)</a:t>
            </a:r>
            <a:endParaRPr lang="zh-CN" altLang="zh-CN" sz="6000"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516" y="861094"/>
            <a:ext cx="61380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300" y="1607978"/>
            <a:ext cx="10913399" cy="4560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6370708" y="189984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13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8122" y="512881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12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87080" y="512881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13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91472" y="439539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10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72372" y="526216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3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553447" y="526216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13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630022" y="439539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6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620622" y="439539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10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773269" y="526216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3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744447" y="522843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13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15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61095"/>
            <a:ext cx="6454437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圈一圈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752769"/>
            <a:ext cx="5366120" cy="823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方正楷体_GBK"/>
              </a:rPr>
              <a:t>(1)</a:t>
            </a:r>
            <a:endParaRPr lang="zh-CN" altLang="en-US" sz="3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7164" y="1919015"/>
            <a:ext cx="5630267" cy="1805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966341" y="3958709"/>
            <a:ext cx="1165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/>
                <a:ea typeface="方正楷体_GBK"/>
              </a:rPr>
              <a:t>9+3=</a:t>
            </a:r>
            <a:endParaRPr lang="zh-CN" altLang="en-US" sz="3600" dirty="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FF3B5D0D-81E1-450B-8977-DD294F9A08C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82631"/>
          <a:stretch/>
        </p:blipFill>
        <p:spPr>
          <a:xfrm>
            <a:off x="3132045" y="3839181"/>
            <a:ext cx="887462" cy="86633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252610" y="394918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12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13" name="image24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1583194" y="1943292"/>
            <a:ext cx="6442977" cy="175670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50" y="942975"/>
            <a:ext cx="5694335" cy="823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方正楷体_GBK"/>
              </a:rPr>
              <a:t>(2)</a:t>
            </a:r>
            <a:endParaRPr lang="zh-CN" altLang="en-US" sz="3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8271" y="1139077"/>
            <a:ext cx="6596062" cy="1899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圆角矩形 5"/>
          <p:cNvSpPr/>
          <p:nvPr/>
        </p:nvSpPr>
        <p:spPr>
          <a:xfrm>
            <a:off x="1408271" y="1139077"/>
            <a:ext cx="4249579" cy="1899397"/>
          </a:xfrm>
          <a:prstGeom prst="roundRect">
            <a:avLst/>
          </a:prstGeom>
          <a:noFill/>
          <a:ln w="28575">
            <a:solidFill>
              <a:srgbClr val="E7258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80591" y="3429000"/>
            <a:ext cx="1165704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8+7=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FF3B5D0D-81E1-450B-8977-DD294F9A08C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82631"/>
          <a:stretch/>
        </p:blipFill>
        <p:spPr>
          <a:xfrm>
            <a:off x="2846295" y="3468929"/>
            <a:ext cx="887462" cy="86633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966860" y="3402254"/>
            <a:ext cx="646331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15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49" y="962025"/>
            <a:ext cx="1088326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看谁算得又快又准。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4+9=    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　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	5+6=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		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9+5=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3+8=			7+6=			8+8=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24709" y="193152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07770" y="1931520"/>
            <a:ext cx="6292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39909" y="1783495"/>
            <a:ext cx="646331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14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41829" y="2782669"/>
            <a:ext cx="6292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99209" y="278266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020859" y="2644169"/>
            <a:ext cx="646331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16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800" y="861095"/>
            <a:ext cx="6166176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4.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看图列式。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695619"/>
            <a:ext cx="5366120" cy="823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方正楷体_GBK"/>
              </a:rPr>
              <a:t>(1)</a:t>
            </a:r>
            <a:endParaRPr lang="zh-CN" altLang="en-US" sz="36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id="{811A6714-DE92-40A8-9957-E77AD9740D74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673533" y="1892221"/>
            <a:ext cx="3788750" cy="199829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024B92A-8751-4F07-A660-E3958DCD70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73533" y="4352884"/>
            <a:ext cx="5254986" cy="809497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FF8CBC03-D4D4-4EE2-866D-90CA3B2B19B7}"/>
              </a:ext>
            </a:extLst>
          </p:cNvPr>
          <p:cNvSpPr/>
          <p:nvPr/>
        </p:nvSpPr>
        <p:spPr>
          <a:xfrm>
            <a:off x="1862382" y="447807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8</a:t>
            </a:r>
            <a:endParaRPr lang="zh-CN" altLang="en-US" sz="360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0C283DCE-3C37-4F45-9680-076B7CA9A4A0}"/>
              </a:ext>
            </a:extLst>
          </p:cNvPr>
          <p:cNvSpPr/>
          <p:nvPr/>
        </p:nvSpPr>
        <p:spPr>
          <a:xfrm>
            <a:off x="2621951" y="441816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+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161EB02-397E-49E7-99AB-4836AA6920D0}"/>
              </a:ext>
            </a:extLst>
          </p:cNvPr>
          <p:cNvSpPr/>
          <p:nvPr/>
        </p:nvSpPr>
        <p:spPr>
          <a:xfrm>
            <a:off x="3369114" y="448718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3</a:t>
            </a:r>
            <a:endParaRPr lang="zh-CN" altLang="en-US" sz="360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895E6A5-AB6C-4F53-9B48-1E21AA62037F}"/>
              </a:ext>
            </a:extLst>
          </p:cNvPr>
          <p:cNvSpPr/>
          <p:nvPr/>
        </p:nvSpPr>
        <p:spPr>
          <a:xfrm>
            <a:off x="4508553" y="4487180"/>
            <a:ext cx="6292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11</a:t>
            </a:r>
            <a:endParaRPr lang="zh-CN" altLang="en-US" sz="360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5B0BDF0F-C5B1-4928-9772-2CBA31D205A7}"/>
              </a:ext>
            </a:extLst>
          </p:cNvPr>
          <p:cNvSpPr/>
          <p:nvPr/>
        </p:nvSpPr>
        <p:spPr>
          <a:xfrm>
            <a:off x="5742058" y="443637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条</a:t>
            </a:r>
            <a:endParaRPr lang="zh-CN" altLang="en-US" sz="36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D1CA2CD-3EB0-46AD-8227-FE3CD500F4F5}"/>
              </a:ext>
            </a:extLst>
          </p:cNvPr>
          <p:cNvSpPr/>
          <p:nvPr/>
        </p:nvSpPr>
        <p:spPr>
          <a:xfrm>
            <a:off x="505460" y="946407"/>
            <a:ext cx="58030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</a:rPr>
              <a:t>(2)</a:t>
            </a:r>
            <a:endParaRPr lang="zh-CN" altLang="en-US" sz="3600"/>
          </a:p>
        </p:txBody>
      </p:sp>
      <p:pic>
        <p:nvPicPr>
          <p:cNvPr id="14" name="image27.jpeg">
            <a:extLst>
              <a:ext uri="{FF2B5EF4-FFF2-40B4-BE49-F238E27FC236}">
                <a16:creationId xmlns:a16="http://schemas.microsoft.com/office/drawing/2014/main" id="{A6A27066-51E2-4B30-A4B9-0A96EAAD42A0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210609" y="966421"/>
            <a:ext cx="3801338" cy="214683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1210C51-0045-4F81-BC9A-AAD20B9029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0609" y="3490692"/>
            <a:ext cx="5254986" cy="809497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BEBCE844-F4D1-4968-816A-C837940862C9}"/>
              </a:ext>
            </a:extLst>
          </p:cNvPr>
          <p:cNvSpPr/>
          <p:nvPr/>
        </p:nvSpPr>
        <p:spPr>
          <a:xfrm>
            <a:off x="1391019" y="3596019"/>
            <a:ext cx="42530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     +    7        12       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70B0FA40-E725-4640-88EF-CE5FB86A480A}"/>
              </a:ext>
            </a:extLst>
          </p:cNvPr>
          <p:cNvSpPr/>
          <p:nvPr/>
        </p:nvSpPr>
        <p:spPr>
          <a:xfrm>
            <a:off x="5305309" y="355082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endParaRPr lang="zh-CN" altLang="en-US" sz="36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5026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153</Words>
  <Application>Microsoft Office PowerPoint</Application>
  <PresentationFormat>宽屏</PresentationFormat>
  <Paragraphs>58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宋体</vt:lpstr>
      <vt:lpstr>方正隶变_GBK</vt:lpstr>
      <vt:lpstr>Calibri</vt:lpstr>
      <vt:lpstr>微软雅黑</vt:lpstr>
      <vt:lpstr>方正大标宋简体</vt:lpstr>
      <vt:lpstr>Wingdings</vt:lpstr>
      <vt:lpstr>Arial</vt:lpstr>
      <vt:lpstr>Times New Roman</vt:lpstr>
      <vt:lpstr>方正小标宋_GBK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246</cp:revision>
  <dcterms:created xsi:type="dcterms:W3CDTF">2019-06-19T02:08:00Z</dcterms:created>
  <dcterms:modified xsi:type="dcterms:W3CDTF">2026-02-28T06:51:00Z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