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11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楷体_GBK" panose="03000509000000000000" pitchFamily="65" charset="-122"/>
      <p:regular r:id="rId13"/>
    </p:embeddedFont>
    <p:embeddedFont>
      <p:font typeface="楷体" panose="02010609060101010101" pitchFamily="49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大标宋简体" panose="02000000000000000000" pitchFamily="2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凑数游戏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4C80521-19A5-4D1F-9A01-DAA859CCA50C}"/>
              </a:ext>
            </a:extLst>
          </p:cNvPr>
          <p:cNvSpPr/>
          <p:nvPr/>
        </p:nvSpPr>
        <p:spPr>
          <a:xfrm>
            <a:off x="629060" y="1671365"/>
            <a:ext cx="10882855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(1)12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</a:t>
            </a:r>
          </a:p>
          <a:p>
            <a:pPr>
              <a:lnSpc>
                <a:spcPct val="140000"/>
              </a:lnSpc>
            </a:pPr>
            <a:endParaRPr lang="en-US" altLang="zh-CN" sz="3600">
              <a:solidFill>
                <a:srgbClr val="A46AA6"/>
              </a:solidFill>
              <a:latin typeface="Times New Roman" panose="02020603050405020304" pitchFamily="18" charset="0"/>
              <a:ea typeface="方正楷体_GBK" panose="03000509000000000000" pitchFamily="65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(2)14</a:t>
            </a:r>
            <a:r>
              <a:rPr lang="en-US" altLang="zh-CN" sz="36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6=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A926F9F-BCD6-4E0F-ADA9-815E3C175B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487" y="3349177"/>
            <a:ext cx="7691153" cy="5433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1009738-D081-4B24-AC94-DA25AE0D6F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488" y="5056702"/>
            <a:ext cx="7691153" cy="543370"/>
          </a:xfrm>
          <a:prstGeom prst="rect">
            <a:avLst/>
          </a:prstGeom>
        </p:spPr>
      </p:pic>
      <p:pic>
        <p:nvPicPr>
          <p:cNvPr id="10" name="image191.jpeg">
            <a:extLst>
              <a:ext uri="{FF2B5EF4-FFF2-40B4-BE49-F238E27FC236}">
                <a16:creationId xmlns:a16="http://schemas.microsoft.com/office/drawing/2014/main" id="{DC550647-D3EC-45E0-9A38-6185DB0ABA79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495265" y="2512400"/>
            <a:ext cx="8016650" cy="1398593"/>
          </a:xfrm>
          <a:prstGeom prst="rect">
            <a:avLst/>
          </a:prstGeom>
        </p:spPr>
      </p:pic>
      <p:pic>
        <p:nvPicPr>
          <p:cNvPr id="11" name="image192.jpeg">
            <a:extLst>
              <a:ext uri="{FF2B5EF4-FFF2-40B4-BE49-F238E27FC236}">
                <a16:creationId xmlns:a16="http://schemas.microsoft.com/office/drawing/2014/main" id="{06331FDC-1794-447D-A5D6-5F8F0DC84A12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3495265" y="4227027"/>
            <a:ext cx="7691153" cy="13418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368F790-34E0-4A93-8061-75585055D14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440"/>
          <a:stretch/>
        </p:blipFill>
        <p:spPr>
          <a:xfrm>
            <a:off x="2540197" y="3241419"/>
            <a:ext cx="839598" cy="8267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D00B047-9ABA-46A9-96F9-738560D5B11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5440"/>
          <a:stretch/>
        </p:blipFill>
        <p:spPr>
          <a:xfrm>
            <a:off x="2479812" y="4845933"/>
            <a:ext cx="839598" cy="8267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4B4BA9E-4E52-4B7D-9C17-8C0EBDA44B81}"/>
              </a:ext>
            </a:extLst>
          </p:cNvPr>
          <p:cNvSpPr/>
          <p:nvPr/>
        </p:nvSpPr>
        <p:spPr>
          <a:xfrm>
            <a:off x="2774459" y="33585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5228ECB-C182-4218-8D6B-7D6970602DAD}"/>
              </a:ext>
            </a:extLst>
          </p:cNvPr>
          <p:cNvSpPr/>
          <p:nvPr/>
        </p:nvSpPr>
        <p:spPr>
          <a:xfrm>
            <a:off x="2688195" y="49199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920481-40D9-4FAF-9359-E2AAC92FF015}"/>
              </a:ext>
            </a:extLst>
          </p:cNvPr>
          <p:cNvSpPr/>
          <p:nvPr/>
        </p:nvSpPr>
        <p:spPr>
          <a:xfrm>
            <a:off x="565481" y="841079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比一比。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F9B3EB9-4592-4A24-9936-ED1706B36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031" y="2052892"/>
            <a:ext cx="3021599" cy="194245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F017FC7-F415-4E0B-BA86-12A7AD7250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08" y="4175194"/>
            <a:ext cx="3762226" cy="2082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4BC116C-3B53-4EC5-8D63-6E990009AB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408" y="2057447"/>
            <a:ext cx="3654558" cy="199048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12E0D07-82AA-4928-B190-0ACEC865D6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3441" y="4375227"/>
            <a:ext cx="3090190" cy="209716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7B95496-86FA-48FD-8FC7-53EA902056C6}"/>
              </a:ext>
            </a:extLst>
          </p:cNvPr>
          <p:cNvSpPr/>
          <p:nvPr/>
        </p:nvSpPr>
        <p:spPr>
          <a:xfrm>
            <a:off x="3718129" y="21849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6D2FB49-56E7-4C0B-A976-F767144EFCBF}"/>
              </a:ext>
            </a:extLst>
          </p:cNvPr>
          <p:cNvSpPr/>
          <p:nvPr/>
        </p:nvSpPr>
        <p:spPr>
          <a:xfrm>
            <a:off x="789985" y="32847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CA7C0B-FA5D-4F8A-A872-1A8ED31953D9}"/>
              </a:ext>
            </a:extLst>
          </p:cNvPr>
          <p:cNvSpPr/>
          <p:nvPr/>
        </p:nvSpPr>
        <p:spPr>
          <a:xfrm>
            <a:off x="2368612" y="328474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3EE9BAC-B89C-4AE7-A6FA-5D9EB2441028}"/>
              </a:ext>
            </a:extLst>
          </p:cNvPr>
          <p:cNvSpPr/>
          <p:nvPr/>
        </p:nvSpPr>
        <p:spPr>
          <a:xfrm>
            <a:off x="8514416" y="213321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8C50E54-3B2B-4EF7-B1A0-203335BBB1CE}"/>
              </a:ext>
            </a:extLst>
          </p:cNvPr>
          <p:cNvSpPr/>
          <p:nvPr/>
        </p:nvSpPr>
        <p:spPr>
          <a:xfrm>
            <a:off x="6474786" y="330199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A02B4BC-539A-4ABF-9EEC-563AB2522A2E}"/>
              </a:ext>
            </a:extLst>
          </p:cNvPr>
          <p:cNvSpPr/>
          <p:nvPr/>
        </p:nvSpPr>
        <p:spPr>
          <a:xfrm>
            <a:off x="7941276" y="32588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910BA2E-1F1C-4823-863B-CD46186ACF34}"/>
              </a:ext>
            </a:extLst>
          </p:cNvPr>
          <p:cNvSpPr/>
          <p:nvPr/>
        </p:nvSpPr>
        <p:spPr>
          <a:xfrm>
            <a:off x="3783344" y="43544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762C6C6-ACB3-4015-A946-A42D1EEAB6B3}"/>
              </a:ext>
            </a:extLst>
          </p:cNvPr>
          <p:cNvSpPr/>
          <p:nvPr/>
        </p:nvSpPr>
        <p:spPr>
          <a:xfrm>
            <a:off x="835282" y="54931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4AAA8D0-0C81-4CAB-B1DC-96A09589A82E}"/>
              </a:ext>
            </a:extLst>
          </p:cNvPr>
          <p:cNvSpPr/>
          <p:nvPr/>
        </p:nvSpPr>
        <p:spPr>
          <a:xfrm>
            <a:off x="2368612" y="549310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A632EC5-EA55-42DF-A86B-3EA771A1CB4F}"/>
              </a:ext>
            </a:extLst>
          </p:cNvPr>
          <p:cNvSpPr/>
          <p:nvPr/>
        </p:nvSpPr>
        <p:spPr>
          <a:xfrm>
            <a:off x="8562378" y="44924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542ED52-0720-464C-8C18-C7014152C5E8}"/>
              </a:ext>
            </a:extLst>
          </p:cNvPr>
          <p:cNvSpPr/>
          <p:nvPr/>
        </p:nvSpPr>
        <p:spPr>
          <a:xfrm>
            <a:off x="6414401" y="57001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4329641-8896-40F4-8F57-369D4D82FA37}"/>
              </a:ext>
            </a:extLst>
          </p:cNvPr>
          <p:cNvSpPr/>
          <p:nvPr/>
        </p:nvSpPr>
        <p:spPr>
          <a:xfrm>
            <a:off x="7975782" y="57087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AD80353-27F9-4659-B4E0-E45F6598A023}"/>
              </a:ext>
            </a:extLst>
          </p:cNvPr>
          <p:cNvSpPr/>
          <p:nvPr/>
        </p:nvSpPr>
        <p:spPr>
          <a:xfrm>
            <a:off x="505460" y="837575"/>
            <a:ext cx="710963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先计算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再想一想你发现了什么。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F61DCE-C4C9-4CD4-A94B-48C392E629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174" y="1618331"/>
            <a:ext cx="3751445" cy="265649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4BB645D-89F1-4F02-BD21-591674C9CC16}"/>
              </a:ext>
            </a:extLst>
          </p:cNvPr>
          <p:cNvSpPr/>
          <p:nvPr/>
        </p:nvSpPr>
        <p:spPr>
          <a:xfrm>
            <a:off x="690535" y="4511331"/>
            <a:ext cx="4916731" cy="21891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减号前面的数相同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减号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后面的数越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数越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F8E2B7E-EE05-4E2B-9ECA-8B14D506C1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8080" y="1618331"/>
            <a:ext cx="3309459" cy="253925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74315E3-2D54-4B2C-BDB8-1B7EDD18BCF4}"/>
              </a:ext>
            </a:extLst>
          </p:cNvPr>
          <p:cNvSpPr/>
          <p:nvPr/>
        </p:nvSpPr>
        <p:spPr>
          <a:xfrm>
            <a:off x="6174863" y="4442916"/>
            <a:ext cx="5017807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减号后面的数相同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减号前面的数越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得数越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83CE1FE-A730-45A3-83F4-248B9732E7EC}"/>
              </a:ext>
            </a:extLst>
          </p:cNvPr>
          <p:cNvSpPr/>
          <p:nvPr/>
        </p:nvSpPr>
        <p:spPr>
          <a:xfrm>
            <a:off x="690535" y="4540574"/>
            <a:ext cx="4793793" cy="2126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C2F92A3-7A6C-45C9-B1F2-FBBF37942CC8}"/>
              </a:ext>
            </a:extLst>
          </p:cNvPr>
          <p:cNvSpPr/>
          <p:nvPr/>
        </p:nvSpPr>
        <p:spPr>
          <a:xfrm>
            <a:off x="6176935" y="4531696"/>
            <a:ext cx="5017807" cy="2126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FD98761-501A-47D6-8C8B-9DB7F00F5FB1}"/>
              </a:ext>
            </a:extLst>
          </p:cNvPr>
          <p:cNvSpPr/>
          <p:nvPr/>
        </p:nvSpPr>
        <p:spPr>
          <a:xfrm>
            <a:off x="3852530" y="17571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2060B8-C762-47FC-8455-736B28C8074E}"/>
              </a:ext>
            </a:extLst>
          </p:cNvPr>
          <p:cNvSpPr/>
          <p:nvPr/>
        </p:nvSpPr>
        <p:spPr>
          <a:xfrm>
            <a:off x="3861407" y="26271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E762395-AFA4-4EC3-9CAF-6BE917F1A836}"/>
              </a:ext>
            </a:extLst>
          </p:cNvPr>
          <p:cNvSpPr/>
          <p:nvPr/>
        </p:nvSpPr>
        <p:spPr>
          <a:xfrm>
            <a:off x="3870285" y="354152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AA4D72D-1D68-4832-BFEF-5820D43408B9}"/>
              </a:ext>
            </a:extLst>
          </p:cNvPr>
          <p:cNvSpPr/>
          <p:nvPr/>
        </p:nvSpPr>
        <p:spPr>
          <a:xfrm>
            <a:off x="9312296" y="175711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A52F4A7-3768-458A-93FB-7E0B77B7BA57}"/>
              </a:ext>
            </a:extLst>
          </p:cNvPr>
          <p:cNvSpPr/>
          <p:nvPr/>
        </p:nvSpPr>
        <p:spPr>
          <a:xfrm>
            <a:off x="9312296" y="26093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C96D594-57D8-41C8-A1CC-88EE8C0BC90E}"/>
              </a:ext>
            </a:extLst>
          </p:cNvPr>
          <p:cNvSpPr/>
          <p:nvPr/>
        </p:nvSpPr>
        <p:spPr>
          <a:xfrm>
            <a:off x="9312296" y="33462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625D262-ED30-4BCD-AD5D-ED76782D7838}"/>
              </a:ext>
            </a:extLst>
          </p:cNvPr>
          <p:cNvSpPr/>
          <p:nvPr/>
        </p:nvSpPr>
        <p:spPr>
          <a:xfrm>
            <a:off x="3639452" y="53452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B0862F1-4A2B-45A8-A7D6-AF85063E5721}"/>
              </a:ext>
            </a:extLst>
          </p:cNvPr>
          <p:cNvSpPr/>
          <p:nvPr/>
        </p:nvSpPr>
        <p:spPr>
          <a:xfrm>
            <a:off x="2098029" y="60411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AFBE693-F230-496E-9AE8-04CBD193D0D5}"/>
              </a:ext>
            </a:extLst>
          </p:cNvPr>
          <p:cNvSpPr/>
          <p:nvPr/>
        </p:nvSpPr>
        <p:spPr>
          <a:xfrm>
            <a:off x="8951351" y="52595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DB605AD-3F21-40AB-80CE-6AB832E1975F}"/>
              </a:ext>
            </a:extLst>
          </p:cNvPr>
          <p:cNvSpPr/>
          <p:nvPr/>
        </p:nvSpPr>
        <p:spPr>
          <a:xfrm>
            <a:off x="7086514" y="59723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DED36D-88A5-4C29-A82F-E4A69EC18C5B}"/>
              </a:ext>
            </a:extLst>
          </p:cNvPr>
          <p:cNvSpPr/>
          <p:nvPr/>
        </p:nvSpPr>
        <p:spPr>
          <a:xfrm>
            <a:off x="505460" y="917245"/>
            <a:ext cx="572464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夜来风雨声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花落知多少。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93.jpeg">
            <a:extLst>
              <a:ext uri="{FF2B5EF4-FFF2-40B4-BE49-F238E27FC236}">
                <a16:creationId xmlns:a16="http://schemas.microsoft.com/office/drawing/2014/main" id="{28021B8B-0EDC-44CB-BF97-8A80589CE6D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96190" y="1923022"/>
            <a:ext cx="5348997" cy="247339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4D6D63C-D3DF-4AC3-9537-33F8B8D8A213}"/>
              </a:ext>
            </a:extLst>
          </p:cNvPr>
          <p:cNvSpPr/>
          <p:nvPr/>
        </p:nvSpPr>
        <p:spPr>
          <a:xfrm>
            <a:off x="1250073" y="4343260"/>
            <a:ext cx="4083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树上还有多少朵花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?</a:t>
            </a:r>
            <a:endParaRPr lang="zh-CN" altLang="en-US" sz="36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9541056-D41B-4995-848B-397B4AB5655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245"/>
          <a:stretch/>
        </p:blipFill>
        <p:spPr>
          <a:xfrm>
            <a:off x="1408271" y="5253466"/>
            <a:ext cx="3560544" cy="8094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D8DC7F0D-0797-4E11-8013-D66368D3F529}"/>
              </a:ext>
            </a:extLst>
          </p:cNvPr>
          <p:cNvSpPr/>
          <p:nvPr/>
        </p:nvSpPr>
        <p:spPr>
          <a:xfrm>
            <a:off x="4968815" y="532088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4FB7EC-8314-4EBF-BB7B-26ACB8DC4B0B}"/>
              </a:ext>
            </a:extLst>
          </p:cNvPr>
          <p:cNvSpPr/>
          <p:nvPr/>
        </p:nvSpPr>
        <p:spPr>
          <a:xfrm>
            <a:off x="1408271" y="5332009"/>
            <a:ext cx="3388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</a:t>
            </a:r>
            <a:r>
              <a:rPr lang="en-US" altLang="zh-CN" sz="360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    6         8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44730E9-6983-475F-A0A5-36513F71FA50}"/>
              </a:ext>
            </a:extLst>
          </p:cNvPr>
          <p:cNvSpPr/>
          <p:nvPr/>
        </p:nvSpPr>
        <p:spPr>
          <a:xfrm>
            <a:off x="649857" y="1865925"/>
            <a:ext cx="11006454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东东有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个苹果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他给妹妹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个苹果后就和妹妹一样多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妹妹原来有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个苹果。</a:t>
            </a:r>
            <a:endParaRPr lang="zh-CN" altLang="en-US" sz="36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390C42F-89C4-47A0-8385-69710685B15C}"/>
              </a:ext>
            </a:extLst>
          </p:cNvPr>
          <p:cNvSpPr/>
          <p:nvPr/>
        </p:nvSpPr>
        <p:spPr>
          <a:xfrm>
            <a:off x="4147441" y="28779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202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方正楷体_GBK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224</cp:revision>
  <dcterms:created xsi:type="dcterms:W3CDTF">2019-06-19T02:08:00Z</dcterms:created>
  <dcterms:modified xsi:type="dcterms:W3CDTF">2026-03-12T00:51:22Z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