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2" r:id="rId6"/>
    <p:sldId id="511" r:id="rId7"/>
    <p:sldId id="427" r:id="rId8"/>
  </p:sldIdLst>
  <p:sldSz cx="12192000" cy="6858000"/>
  <p:notesSz cx="6858000" cy="9144000"/>
  <p:embeddedFontLst>
    <p:embeddedFont>
      <p:font typeface="NEU-BZ" panose="02010600010101010101" pitchFamily="2" charset="-122"/>
      <p:regular r:id="rId9"/>
      <p:bold r:id="rId10"/>
      <p:italic r:id="rId11"/>
      <p:boldItalic r:id="rId12"/>
    </p:embeddedFont>
    <p:embeddedFont>
      <p:font typeface="方正大标宋_GBK" panose="03000509000000000000" pitchFamily="65" charset="-122"/>
      <p:regular r:id="rId13"/>
    </p:embeddedFont>
    <p:embeddedFont>
      <p:font typeface="方正大标宋简体" panose="02000000000000000000" pitchFamily="2" charset="-122"/>
      <p:regular r:id="rId14"/>
    </p:embeddedFont>
    <p:embeddedFont>
      <p:font typeface="方正楷体_GBK" panose="03000509000000000000" pitchFamily="65" charset="-122"/>
      <p:regular r:id="rId15"/>
    </p:embeddedFont>
    <p:embeddedFont>
      <p:font typeface="方正隶变_GBK" panose="03000509000000000000" pitchFamily="65" charset="-122"/>
      <p:regular r:id="rId16"/>
    </p:embeddedFont>
    <p:embeddedFont>
      <p:font typeface="方正小标宋_GBK" panose="03000509000000000000" pitchFamily="65" charset="-122"/>
      <p:regular r:id="rId17"/>
    </p:embeddedFont>
    <p:embeddedFont>
      <p:font typeface="楷体" panose="02010609060101010101" pitchFamily="49" charset="-122"/>
      <p:regular r:id="rId18"/>
    </p:embeddedFont>
    <p:embeddedFont>
      <p:font typeface="微软雅黑" panose="020B0503020204020204" pitchFamily="34" charset="-122"/>
      <p:regular r:id="rId19"/>
      <p:bold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2.png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做个减法表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48690"/>
            <a:ext cx="4550410" cy="73342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39F94C5C-913C-4B7A-B50D-06B0D4E8501D}"/>
              </a:ext>
            </a:extLst>
          </p:cNvPr>
          <p:cNvSpPr/>
          <p:nvPr/>
        </p:nvSpPr>
        <p:spPr>
          <a:xfrm>
            <a:off x="631084" y="1905375"/>
            <a:ext cx="2377574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写算式。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FB89CEB-9464-41DA-AFAF-CE8BDE734C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4003" y="2635446"/>
            <a:ext cx="4990201" cy="402144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9688620-A93D-4DC3-8481-EE5EB33344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77798" y="2558581"/>
            <a:ext cx="5052024" cy="4175178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8331633E-9230-49C1-A1AC-C612B1695CC0}"/>
              </a:ext>
            </a:extLst>
          </p:cNvPr>
          <p:cNvSpPr/>
          <p:nvPr/>
        </p:nvSpPr>
        <p:spPr>
          <a:xfrm>
            <a:off x="1984220" y="3738678"/>
            <a:ext cx="30700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5         7        12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332B553-C1A3-4780-B9CC-AD6469A6E700}"/>
              </a:ext>
            </a:extLst>
          </p:cNvPr>
          <p:cNvSpPr/>
          <p:nvPr/>
        </p:nvSpPr>
        <p:spPr>
          <a:xfrm>
            <a:off x="1949714" y="4471922"/>
            <a:ext cx="30700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7         5        12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21B869A-9090-4C08-A4C1-2D3351BC2F34}"/>
              </a:ext>
            </a:extLst>
          </p:cNvPr>
          <p:cNvSpPr/>
          <p:nvPr/>
        </p:nvSpPr>
        <p:spPr>
          <a:xfrm>
            <a:off x="1846198" y="5162036"/>
            <a:ext cx="30581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12        5         7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384B49B-5D6C-40E4-8E03-15BCDAA9DF1A}"/>
              </a:ext>
            </a:extLst>
          </p:cNvPr>
          <p:cNvSpPr/>
          <p:nvPr/>
        </p:nvSpPr>
        <p:spPr>
          <a:xfrm>
            <a:off x="1846197" y="5852149"/>
            <a:ext cx="30700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12        7         5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256E808-C6D0-46AE-830A-7416D14836C3}"/>
              </a:ext>
            </a:extLst>
          </p:cNvPr>
          <p:cNvSpPr/>
          <p:nvPr/>
        </p:nvSpPr>
        <p:spPr>
          <a:xfrm>
            <a:off x="7496499" y="3712799"/>
            <a:ext cx="31854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6          8        14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4F7FF93-0373-4E33-A11B-871B4BD2C1E8}"/>
              </a:ext>
            </a:extLst>
          </p:cNvPr>
          <p:cNvSpPr/>
          <p:nvPr/>
        </p:nvSpPr>
        <p:spPr>
          <a:xfrm>
            <a:off x="7496500" y="4411539"/>
            <a:ext cx="31854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8          6        14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6E71F19A-EC1F-43B1-B796-AB01A6826323}"/>
              </a:ext>
            </a:extLst>
          </p:cNvPr>
          <p:cNvSpPr/>
          <p:nvPr/>
        </p:nvSpPr>
        <p:spPr>
          <a:xfrm>
            <a:off x="7436113" y="5127530"/>
            <a:ext cx="30700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14        6         8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803958BD-3274-47A9-A325-1C892695472E}"/>
              </a:ext>
            </a:extLst>
          </p:cNvPr>
          <p:cNvSpPr/>
          <p:nvPr/>
        </p:nvSpPr>
        <p:spPr>
          <a:xfrm>
            <a:off x="7410234" y="5878028"/>
            <a:ext cx="30700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14        8         6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702E8D8-941D-4606-9A2F-7776A2FD9201}"/>
              </a:ext>
            </a:extLst>
          </p:cNvPr>
          <p:cNvSpPr/>
          <p:nvPr/>
        </p:nvSpPr>
        <p:spPr>
          <a:xfrm>
            <a:off x="505460" y="877256"/>
            <a:ext cx="7430239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看一看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算一算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你能发现什么规律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4B978FB-D6FD-467C-9594-DD81A32F70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010" y="1604452"/>
            <a:ext cx="9925236" cy="3389264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52F4A23D-C273-40FE-8B43-D378E311E8E5}"/>
              </a:ext>
            </a:extLst>
          </p:cNvPr>
          <p:cNvSpPr/>
          <p:nvPr/>
        </p:nvSpPr>
        <p:spPr>
          <a:xfrm>
            <a:off x="724409" y="5001811"/>
            <a:ext cx="10922495" cy="1658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我发现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: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总数不变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减去的越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                   ),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剩下的就越</a:t>
            </a:r>
            <a:endParaRPr lang="en-US" altLang="zh-CN" sz="3600">
              <a:solidFill>
                <a:srgbClr val="000000"/>
              </a:solidFill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                   )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60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8BA3967-FCCB-47D8-8D6E-F7F4CA97D6F3}"/>
              </a:ext>
            </a:extLst>
          </p:cNvPr>
          <p:cNvSpPr/>
          <p:nvPr/>
        </p:nvSpPr>
        <p:spPr>
          <a:xfrm>
            <a:off x="2900919" y="245853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0AE85F6-BAB1-4248-BD12-991D245E41F5}"/>
              </a:ext>
            </a:extLst>
          </p:cNvPr>
          <p:cNvSpPr/>
          <p:nvPr/>
        </p:nvSpPr>
        <p:spPr>
          <a:xfrm>
            <a:off x="2892041" y="310660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591BF21-BA74-4AD0-95E8-5DF75AE3B415}"/>
              </a:ext>
            </a:extLst>
          </p:cNvPr>
          <p:cNvSpPr/>
          <p:nvPr/>
        </p:nvSpPr>
        <p:spPr>
          <a:xfrm>
            <a:off x="2865408" y="368365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5A9D08B-BC20-4CFE-9B50-69B4A31F46FB}"/>
              </a:ext>
            </a:extLst>
          </p:cNvPr>
          <p:cNvSpPr/>
          <p:nvPr/>
        </p:nvSpPr>
        <p:spPr>
          <a:xfrm>
            <a:off x="2874286" y="433172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A194AC1-9502-4A13-8525-4CBA7D3426FE}"/>
              </a:ext>
            </a:extLst>
          </p:cNvPr>
          <p:cNvSpPr/>
          <p:nvPr/>
        </p:nvSpPr>
        <p:spPr>
          <a:xfrm>
            <a:off x="6167902" y="238751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30D044F-D5C1-423B-9E2C-F903ECAF75B3}"/>
              </a:ext>
            </a:extLst>
          </p:cNvPr>
          <p:cNvSpPr/>
          <p:nvPr/>
        </p:nvSpPr>
        <p:spPr>
          <a:xfrm>
            <a:off x="6132391" y="303558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42BB64D5-C243-4276-850A-C0519FD1977C}"/>
              </a:ext>
            </a:extLst>
          </p:cNvPr>
          <p:cNvSpPr/>
          <p:nvPr/>
        </p:nvSpPr>
        <p:spPr>
          <a:xfrm>
            <a:off x="6185657" y="367477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2FF1898-DFF8-4DAC-9B53-DC3FB72E0661}"/>
              </a:ext>
            </a:extLst>
          </p:cNvPr>
          <p:cNvSpPr/>
          <p:nvPr/>
        </p:nvSpPr>
        <p:spPr>
          <a:xfrm>
            <a:off x="6150146" y="430508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D2AF8F1-1BE4-4F44-B98F-9676630AA604}"/>
              </a:ext>
            </a:extLst>
          </p:cNvPr>
          <p:cNvSpPr/>
          <p:nvPr/>
        </p:nvSpPr>
        <p:spPr>
          <a:xfrm>
            <a:off x="9408251" y="243189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8E3288C-57E0-4835-810F-0B6CCB7E94C7}"/>
              </a:ext>
            </a:extLst>
          </p:cNvPr>
          <p:cNvSpPr/>
          <p:nvPr/>
        </p:nvSpPr>
        <p:spPr>
          <a:xfrm>
            <a:off x="9399374" y="307109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D0F7C3F0-DB6E-42A8-BD5F-4B46272B6BA9}"/>
              </a:ext>
            </a:extLst>
          </p:cNvPr>
          <p:cNvSpPr/>
          <p:nvPr/>
        </p:nvSpPr>
        <p:spPr>
          <a:xfrm>
            <a:off x="9417129" y="368365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704D0EA0-5A51-43BF-B97D-9DD568B0731B}"/>
              </a:ext>
            </a:extLst>
          </p:cNvPr>
          <p:cNvSpPr/>
          <p:nvPr/>
        </p:nvSpPr>
        <p:spPr>
          <a:xfrm>
            <a:off x="9434885" y="434059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B3584F50-9E94-4951-94F8-C35CDA6EAD7B}"/>
              </a:ext>
            </a:extLst>
          </p:cNvPr>
          <p:cNvSpPr/>
          <p:nvPr/>
        </p:nvSpPr>
        <p:spPr>
          <a:xfrm>
            <a:off x="6601155" y="5212283"/>
            <a:ext cx="14157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多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少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7CEFB5F-0474-4D95-B7E7-82906E1C98CF}"/>
              </a:ext>
            </a:extLst>
          </p:cNvPr>
          <p:cNvSpPr/>
          <p:nvPr/>
        </p:nvSpPr>
        <p:spPr>
          <a:xfrm>
            <a:off x="1328168" y="6013883"/>
            <a:ext cx="14157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少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多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901BF32-83A0-493E-9056-A48248A8489C}"/>
              </a:ext>
            </a:extLst>
          </p:cNvPr>
          <p:cNvSpPr/>
          <p:nvPr/>
        </p:nvSpPr>
        <p:spPr>
          <a:xfrm>
            <a:off x="563167" y="937259"/>
            <a:ext cx="10640451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不计算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在得数小的算式后面的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□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里画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FE650B3-6F04-4767-9A6A-23BEDF5A23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8077" y="1867504"/>
            <a:ext cx="6990703" cy="209721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A829BB7-50BD-4930-A2A2-2779FA6BF6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8076" y="4367893"/>
            <a:ext cx="6990702" cy="204690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9CDB9986-5534-4261-A7A0-BA7935152989}"/>
              </a:ext>
            </a:extLst>
          </p:cNvPr>
          <p:cNvSpPr txBox="1"/>
          <p:nvPr/>
        </p:nvSpPr>
        <p:spPr>
          <a:xfrm>
            <a:off x="3021557" y="207222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EABB762-1912-4DD7-A5EB-29BCBDDE9CD5}"/>
              </a:ext>
            </a:extLst>
          </p:cNvPr>
          <p:cNvSpPr txBox="1"/>
          <p:nvPr/>
        </p:nvSpPr>
        <p:spPr>
          <a:xfrm>
            <a:off x="6874466" y="312867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A4A8841-B503-4177-A6AE-9296A429720E}"/>
              </a:ext>
            </a:extLst>
          </p:cNvPr>
          <p:cNvSpPr txBox="1"/>
          <p:nvPr/>
        </p:nvSpPr>
        <p:spPr>
          <a:xfrm>
            <a:off x="3057068" y="557890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B19F142-9D5A-43C3-B925-B9364EC7D690}"/>
              </a:ext>
            </a:extLst>
          </p:cNvPr>
          <p:cNvSpPr txBox="1"/>
          <p:nvPr/>
        </p:nvSpPr>
        <p:spPr>
          <a:xfrm>
            <a:off x="6865588" y="556115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D190ADD-3479-41AC-B995-EB01BA050BBB}"/>
              </a:ext>
            </a:extLst>
          </p:cNvPr>
          <p:cNvSpPr/>
          <p:nvPr/>
        </p:nvSpPr>
        <p:spPr>
          <a:xfrm>
            <a:off x="567604" y="901747"/>
            <a:ext cx="3877985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照样子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写算式。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A130C01-11B8-4401-A78E-DF65F877A56C}"/>
              </a:ext>
            </a:extLst>
          </p:cNvPr>
          <p:cNvSpPr/>
          <p:nvPr/>
        </p:nvSpPr>
        <p:spPr>
          <a:xfrm>
            <a:off x="567604" y="3025069"/>
            <a:ext cx="1006920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17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rPr>
              <a:t>-</a:t>
            </a:r>
            <a:r>
              <a:rPr lang="en-US" altLang="zh-CN" sz="34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9=                       14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rPr>
              <a:t>-</a:t>
            </a:r>
            <a:r>
              <a:rPr lang="en-US" altLang="zh-CN" sz="34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7=                       18</a:t>
            </a:r>
            <a:r>
              <a:rPr lang="en-US" altLang="zh-CN" sz="3400">
                <a:solidFill>
                  <a:srgbClr val="000000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</a:rPr>
              <a:t>-</a:t>
            </a:r>
            <a:r>
              <a:rPr lang="en-US" altLang="zh-CN" sz="34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9=</a:t>
            </a:r>
            <a:endParaRPr lang="zh-CN" altLang="en-US" sz="340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E10E6FC-46A6-4943-A109-56904CAB5E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9513" y="2019626"/>
            <a:ext cx="2265852" cy="2793817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7DD1CB08-D478-48BD-8D24-5AE19156801A}"/>
              </a:ext>
            </a:extLst>
          </p:cNvPr>
          <p:cNvSpPr/>
          <p:nvPr/>
        </p:nvSpPr>
        <p:spPr>
          <a:xfrm>
            <a:off x="2291311" y="2052868"/>
            <a:ext cx="1800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16        8</a:t>
            </a:r>
            <a:endParaRPr lang="zh-CN" altLang="en-US" sz="360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18698EB-72EA-42F2-8543-D3F3FCE024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7871" y="1981843"/>
            <a:ext cx="2293151" cy="282747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F82D080-28CB-47DC-A8D7-82455134EE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8764" y="1928962"/>
            <a:ext cx="2293151" cy="2827477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AFB23CD5-838E-4F9D-915A-3FB952E5DE97}"/>
              </a:ext>
            </a:extLst>
          </p:cNvPr>
          <p:cNvSpPr/>
          <p:nvPr/>
        </p:nvSpPr>
        <p:spPr>
          <a:xfrm>
            <a:off x="2317944" y="3082678"/>
            <a:ext cx="1800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15        7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64D6B07-D77C-4964-AA45-B5DCE7A1B986}"/>
              </a:ext>
            </a:extLst>
          </p:cNvPr>
          <p:cNvSpPr/>
          <p:nvPr/>
        </p:nvSpPr>
        <p:spPr>
          <a:xfrm>
            <a:off x="2309067" y="4112488"/>
            <a:ext cx="1800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14        6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296A357-9DBD-425F-939F-62B4BF65D65B}"/>
              </a:ext>
            </a:extLst>
          </p:cNvPr>
          <p:cNvSpPr/>
          <p:nvPr/>
        </p:nvSpPr>
        <p:spPr>
          <a:xfrm>
            <a:off x="5922279" y="1992843"/>
            <a:ext cx="1800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13        6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38DEDE6-70DC-489C-B3B6-B03681874154}"/>
              </a:ext>
            </a:extLst>
          </p:cNvPr>
          <p:cNvSpPr/>
          <p:nvPr/>
        </p:nvSpPr>
        <p:spPr>
          <a:xfrm>
            <a:off x="5948912" y="3058163"/>
            <a:ext cx="1800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12        5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38D2058-13C3-44D9-8BD5-D8A0CCCD7EF8}"/>
              </a:ext>
            </a:extLst>
          </p:cNvPr>
          <p:cNvSpPr/>
          <p:nvPr/>
        </p:nvSpPr>
        <p:spPr>
          <a:xfrm>
            <a:off x="5948912" y="4105728"/>
            <a:ext cx="1800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11        4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86B3B4E-7754-47A6-8F1B-36C89A262990}"/>
              </a:ext>
            </a:extLst>
          </p:cNvPr>
          <p:cNvSpPr/>
          <p:nvPr/>
        </p:nvSpPr>
        <p:spPr>
          <a:xfrm>
            <a:off x="9571001" y="1975088"/>
            <a:ext cx="1800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17        8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08F719D-B28B-49DD-951A-CE138F971ABE}"/>
              </a:ext>
            </a:extLst>
          </p:cNvPr>
          <p:cNvSpPr/>
          <p:nvPr/>
        </p:nvSpPr>
        <p:spPr>
          <a:xfrm>
            <a:off x="9571001" y="3049286"/>
            <a:ext cx="1800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16        7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7C1095DD-312D-4505-B4EB-43A63F550419}"/>
              </a:ext>
            </a:extLst>
          </p:cNvPr>
          <p:cNvSpPr/>
          <p:nvPr/>
        </p:nvSpPr>
        <p:spPr>
          <a:xfrm>
            <a:off x="9571001" y="4016952"/>
            <a:ext cx="1800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15        6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0D2D843E-1C62-4A8C-9E8A-CF25C2764B3C}"/>
              </a:ext>
            </a:extLst>
          </p:cNvPr>
          <p:cNvSpPr/>
          <p:nvPr/>
        </p:nvSpPr>
        <p:spPr>
          <a:xfrm>
            <a:off x="704296" y="1822037"/>
            <a:ext cx="10807619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将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5,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6,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7,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8,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9,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11,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12,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13,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14,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填入下面的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□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里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使等式成立。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每个数只能用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次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BB18D3E3-1B6A-40BB-AE40-70FF914B4A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4296" y="3770820"/>
            <a:ext cx="10570345" cy="71725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AD0D4FE0-6DC8-4411-BF24-4DCA03D6D9F8}"/>
              </a:ext>
            </a:extLst>
          </p:cNvPr>
          <p:cNvSpPr/>
          <p:nvPr/>
        </p:nvSpPr>
        <p:spPr>
          <a:xfrm>
            <a:off x="748686" y="3621980"/>
            <a:ext cx="10439589" cy="823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15       9      14       8      13       7       12      6       11      5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241</Words>
  <Application>Microsoft Office PowerPoint</Application>
  <PresentationFormat>宽屏</PresentationFormat>
  <Paragraphs>63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方正楷体_GBK</vt:lpstr>
      <vt:lpstr>Times New Roman</vt:lpstr>
      <vt:lpstr>方正大标宋简体</vt:lpstr>
      <vt:lpstr>方正隶变_GBK</vt:lpstr>
      <vt:lpstr>微软雅黑</vt:lpstr>
      <vt:lpstr>楷体</vt:lpstr>
      <vt:lpstr>方正大标宋_GBK</vt:lpstr>
      <vt:lpstr>方正小标宋_GBK</vt:lpstr>
      <vt:lpstr>Wingdings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224</cp:revision>
  <dcterms:created xsi:type="dcterms:W3CDTF">2019-06-19T02:08:00Z</dcterms:created>
  <dcterms:modified xsi:type="dcterms:W3CDTF">2026-03-12T03:18:18Z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