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6" r:id="rId3"/>
    <p:sldId id="497" r:id="rId4"/>
    <p:sldId id="498" r:id="rId5"/>
    <p:sldId id="499" r:id="rId6"/>
    <p:sldId id="500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Cambria Math" panose="02040503050406030204" pitchFamily="18" charset="0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方正大标宋简体" panose="02000000000000000000" pitchFamily="2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2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4.pn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png"/><Relationship Id="rId5" Type="http://schemas.openxmlformats.org/officeDocument/2006/relationships/image" Target="../media/image8.TI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TIF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 </a:t>
            </a:r>
            <a:r>
              <a:rPr lang="zh-CN" altLang="zh-CN" sz="6000">
                <a:latin typeface="+mj-ea"/>
                <a:ea typeface="+mj-ea"/>
                <a:cs typeface="宋体" panose="02010600030101010101" pitchFamily="2" charset="-122"/>
              </a:rPr>
              <a:t>一起做家务</a:t>
            </a:r>
            <a:r>
              <a:rPr lang="zh-CN" altLang="zh-CN" sz="6000">
                <a:latin typeface="+mj-ea"/>
                <a:ea typeface="+mj-ea"/>
              </a:rPr>
              <a:t> </a:t>
            </a:r>
            <a:r>
              <a:rPr lang="en-US" altLang="zh-CN" sz="6000"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6AABCF0-B574-45DD-B400-81C1644A7665}"/>
              </a:ext>
            </a:extLst>
          </p:cNvPr>
          <p:cNvSpPr/>
          <p:nvPr/>
        </p:nvSpPr>
        <p:spPr>
          <a:xfrm>
            <a:off x="750499" y="966421"/>
            <a:ext cx="62585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画一画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ED8CD3D-9CF2-4861-91D5-0226D06B49E4}"/>
              </a:ext>
            </a:extLst>
          </p:cNvPr>
          <p:cNvSpPr/>
          <p:nvPr/>
        </p:nvSpPr>
        <p:spPr>
          <a:xfrm>
            <a:off x="2896733" y="4260388"/>
            <a:ext cx="15119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 +5=12</a:t>
            </a:r>
            <a:endParaRPr lang="zh-CN" altLang="en-US" sz="360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EB1D233-7766-4B76-8DB3-FE8D1E6C08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2111907" y="4124507"/>
            <a:ext cx="887462" cy="86633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A6ED6977-9807-42AB-9B96-BDEB90960768}"/>
              </a:ext>
            </a:extLst>
          </p:cNvPr>
          <p:cNvSpPr/>
          <p:nvPr/>
        </p:nvSpPr>
        <p:spPr>
          <a:xfrm>
            <a:off x="2331075" y="424522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6FDD9888-71C4-4AE6-8EE7-F4F4CAC959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8066" y="1840615"/>
            <a:ext cx="9644332" cy="2107508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94578BDA-6F63-49DD-8B4E-3E69C1F7D2DF}"/>
              </a:ext>
            </a:extLst>
          </p:cNvPr>
          <p:cNvSpPr/>
          <p:nvPr/>
        </p:nvSpPr>
        <p:spPr>
          <a:xfrm>
            <a:off x="1281296" y="2030510"/>
            <a:ext cx="2512226" cy="1580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200">
                <a:solidFill>
                  <a:srgbClr val="E72582"/>
                </a:solidFill>
                <a:latin typeface="Cambria Math" panose="02040503050406030204" pitchFamily="18" charset="0"/>
                <a:ea typeface="方正楷体_GBK" panose="03000509000000000000" pitchFamily="65" charset="-122"/>
                <a:cs typeface="Cambria Math" panose="02040503050406030204" pitchFamily="18" charset="0"/>
              </a:rPr>
              <a:t>      △△△</a:t>
            </a:r>
          </a:p>
          <a:p>
            <a:pPr>
              <a:lnSpc>
                <a:spcPct val="120000"/>
              </a:lnSpc>
            </a:pPr>
            <a:r>
              <a:rPr lang="en-US" altLang="zh-CN" sz="42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 </a:t>
            </a:r>
            <a:r>
              <a:rPr lang="en-US" altLang="zh-CN" sz="4200">
                <a:solidFill>
                  <a:srgbClr val="E72582"/>
                </a:solidFill>
                <a:latin typeface="Cambria Math" panose="02040503050406030204" pitchFamily="18" charset="0"/>
                <a:ea typeface="方正楷体_GBK" panose="03000509000000000000" pitchFamily="65" charset="-122"/>
                <a:cs typeface="Cambria Math" panose="02040503050406030204" pitchFamily="18" charset="0"/>
              </a:rPr>
              <a:t>△△△△</a:t>
            </a:r>
            <a:endParaRPr lang="zh-CN" altLang="en-US" sz="42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38D878F-B61D-4643-A400-9FFF290B450C}"/>
              </a:ext>
            </a:extLst>
          </p:cNvPr>
          <p:cNvSpPr/>
          <p:nvPr/>
        </p:nvSpPr>
        <p:spPr>
          <a:xfrm>
            <a:off x="8813714" y="2084938"/>
            <a:ext cx="1877437" cy="1532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4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○○○</a:t>
            </a:r>
          </a:p>
          <a:p>
            <a:pPr>
              <a:lnSpc>
                <a:spcPct val="110000"/>
              </a:lnSpc>
            </a:pPr>
            <a:r>
              <a:rPr lang="en-US" altLang="zh-CN" sz="44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○○○</a:t>
            </a:r>
            <a:endParaRPr lang="zh-CN" altLang="en-US" sz="44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5E7E45F-62B7-4B30-83FC-6BF16B5C7471}"/>
              </a:ext>
            </a:extLst>
          </p:cNvPr>
          <p:cNvSpPr/>
          <p:nvPr/>
        </p:nvSpPr>
        <p:spPr>
          <a:xfrm>
            <a:off x="7280038" y="4215617"/>
            <a:ext cx="24352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8+         =14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B446D557-A1D2-4731-AF08-D383E189E3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631"/>
          <a:stretch/>
        </p:blipFill>
        <p:spPr>
          <a:xfrm>
            <a:off x="7926252" y="4090616"/>
            <a:ext cx="887462" cy="866335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08233ECE-001F-45F1-98EB-844CA021DB0A}"/>
              </a:ext>
            </a:extLst>
          </p:cNvPr>
          <p:cNvSpPr/>
          <p:nvPr/>
        </p:nvSpPr>
        <p:spPr>
          <a:xfrm>
            <a:off x="8162234" y="422588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53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582368A-A066-4866-824B-268C13A01135}"/>
              </a:ext>
            </a:extLst>
          </p:cNvPr>
          <p:cNvSpPr/>
          <p:nvPr/>
        </p:nvSpPr>
        <p:spPr>
          <a:xfrm>
            <a:off x="603849" y="946407"/>
            <a:ext cx="642846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看一看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37.jpeg">
            <a:extLst>
              <a:ext uri="{FF2B5EF4-FFF2-40B4-BE49-F238E27FC236}">
                <a16:creationId xmlns:a16="http://schemas.microsoft.com/office/drawing/2014/main" id="{1E9A148F-EB3B-4139-97E4-1E8DA9491EF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86441" y="2036902"/>
            <a:ext cx="10069105" cy="153210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ADAAC57-C21F-4E56-8661-CD9D903DA49D}"/>
              </a:ext>
            </a:extLst>
          </p:cNvPr>
          <p:cNvSpPr/>
          <p:nvPr/>
        </p:nvSpPr>
        <p:spPr>
          <a:xfrm>
            <a:off x="2034092" y="3824977"/>
            <a:ext cx="1165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6+6=</a:t>
            </a:r>
            <a:endParaRPr lang="zh-CN" altLang="en-US" sz="360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0D866D3-8E8F-4645-828F-D172691140A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3199796" y="3740852"/>
            <a:ext cx="887462" cy="86633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D3CD9B4-D68B-4E53-97DF-1F010B4407C4}"/>
              </a:ext>
            </a:extLst>
          </p:cNvPr>
          <p:cNvSpPr/>
          <p:nvPr/>
        </p:nvSpPr>
        <p:spPr>
          <a:xfrm>
            <a:off x="3320361" y="38508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0EBB006-ED51-4FF9-B867-F464CC1F77B7}"/>
              </a:ext>
            </a:extLst>
          </p:cNvPr>
          <p:cNvSpPr/>
          <p:nvPr/>
        </p:nvSpPr>
        <p:spPr>
          <a:xfrm>
            <a:off x="7287054" y="3824976"/>
            <a:ext cx="1165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7+7=</a:t>
            </a:r>
            <a:endParaRPr lang="zh-CN" altLang="en-US" sz="360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7B4D961-E646-4401-A128-D31B82C819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631"/>
          <a:stretch/>
        </p:blipFill>
        <p:spPr>
          <a:xfrm>
            <a:off x="8452758" y="3714974"/>
            <a:ext cx="887462" cy="86633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D4F828CF-400F-4CF2-BDFA-30BC0DE696DC}"/>
              </a:ext>
            </a:extLst>
          </p:cNvPr>
          <p:cNvSpPr/>
          <p:nvPr/>
        </p:nvSpPr>
        <p:spPr>
          <a:xfrm>
            <a:off x="8573323" y="38508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14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049D807-F35F-45FD-9F68-448E3D4620F2}"/>
              </a:ext>
            </a:extLst>
          </p:cNvPr>
          <p:cNvSpPr/>
          <p:nvPr/>
        </p:nvSpPr>
        <p:spPr>
          <a:xfrm>
            <a:off x="681487" y="1052428"/>
            <a:ext cx="6327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圈一圈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A8C0B9B-8E9C-45E5-BAB6-F3006E5EC0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1380" y="1918733"/>
            <a:ext cx="5559008" cy="229507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E9C41C5-696C-4A72-918E-0762911C0347}"/>
              </a:ext>
            </a:extLst>
          </p:cNvPr>
          <p:cNvSpPr/>
          <p:nvPr/>
        </p:nvSpPr>
        <p:spPr>
          <a:xfrm>
            <a:off x="1050833" y="1910107"/>
            <a:ext cx="714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(1)</a:t>
            </a:r>
            <a:endParaRPr lang="zh-CN" altLang="en-US" sz="3600"/>
          </a:p>
        </p:txBody>
      </p:sp>
      <p:pic>
        <p:nvPicPr>
          <p:cNvPr id="10" name="image38.jpeg">
            <a:extLst>
              <a:ext uri="{FF2B5EF4-FFF2-40B4-BE49-F238E27FC236}">
                <a16:creationId xmlns:a16="http://schemas.microsoft.com/office/drawing/2014/main" id="{D76E5E5C-7537-4CDB-9E2F-7FADB22B315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740535" y="1953541"/>
            <a:ext cx="5453895" cy="229876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FD31A9C-0EBF-4F85-BF76-3285613E5963}"/>
              </a:ext>
            </a:extLst>
          </p:cNvPr>
          <p:cNvSpPr/>
          <p:nvPr/>
        </p:nvSpPr>
        <p:spPr>
          <a:xfrm>
            <a:off x="5813515" y="4547161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45386FA0-C0C3-4826-AAB9-E707754C039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2813"/>
          <a:stretch/>
        </p:blipFill>
        <p:spPr>
          <a:xfrm>
            <a:off x="2505169" y="4553420"/>
            <a:ext cx="3267822" cy="80949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BF02F8D8-133C-4E3E-8E6C-E8A7662AE0F1}"/>
              </a:ext>
            </a:extLst>
          </p:cNvPr>
          <p:cNvSpPr/>
          <p:nvPr/>
        </p:nvSpPr>
        <p:spPr>
          <a:xfrm>
            <a:off x="2661752" y="4579750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5         8        13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E79D8E9-0F9F-41B6-B76F-E44A7DED82A3}"/>
              </a:ext>
            </a:extLst>
          </p:cNvPr>
          <p:cNvSpPr/>
          <p:nvPr/>
        </p:nvSpPr>
        <p:spPr>
          <a:xfrm>
            <a:off x="715994" y="880161"/>
            <a:ext cx="5417211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(2)</a:t>
            </a:r>
            <a:endParaRPr lang="zh-CN" altLang="en-US" sz="360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EFA4BBB-7371-4EC0-BB2B-863D58B1BA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3717" y="1118938"/>
            <a:ext cx="5724493" cy="225464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B1B2DFF-E355-47FC-A229-B01E1CC8425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2813"/>
          <a:stretch/>
        </p:blipFill>
        <p:spPr>
          <a:xfrm>
            <a:off x="2401652" y="3815537"/>
            <a:ext cx="3267822" cy="809497"/>
          </a:xfrm>
          <a:prstGeom prst="rect">
            <a:avLst/>
          </a:prstGeom>
        </p:spPr>
      </p:pic>
      <p:pic>
        <p:nvPicPr>
          <p:cNvPr id="9" name="image39.jpeg">
            <a:extLst>
              <a:ext uri="{FF2B5EF4-FFF2-40B4-BE49-F238E27FC236}">
                <a16:creationId xmlns:a16="http://schemas.microsoft.com/office/drawing/2014/main" id="{6BE54686-6ECA-4FF3-908F-C3A61568CE2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1531485" y="1113996"/>
            <a:ext cx="5648955" cy="225958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C8FCCFE-D4BD-40E7-A051-E1EC17E2C824}"/>
              </a:ext>
            </a:extLst>
          </p:cNvPr>
          <p:cNvSpPr/>
          <p:nvPr/>
        </p:nvSpPr>
        <p:spPr>
          <a:xfrm>
            <a:off x="5824318" y="3815537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(</a:t>
            </a: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</a:rPr>
              <a:t>)</a:t>
            </a:r>
            <a:endParaRPr lang="zh-CN" altLang="en-US" sz="3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11BC4E1-A35D-4343-804B-EB66BF506C71}"/>
              </a:ext>
            </a:extLst>
          </p:cNvPr>
          <p:cNvSpPr/>
          <p:nvPr/>
        </p:nvSpPr>
        <p:spPr>
          <a:xfrm>
            <a:off x="2556496" y="3843729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</a:rPr>
              <a:t>6         7        13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87F796E-B9BA-4E3B-B388-EE67AA09DC81}"/>
              </a:ext>
            </a:extLst>
          </p:cNvPr>
          <p:cNvSpPr/>
          <p:nvPr/>
        </p:nvSpPr>
        <p:spPr>
          <a:xfrm>
            <a:off x="612475" y="946407"/>
            <a:ext cx="6519225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一共踩爆了多少个</a:t>
            </a:r>
            <a:r>
              <a:rPr lang="en-US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40.jpeg">
            <a:extLst>
              <a:ext uri="{FF2B5EF4-FFF2-40B4-BE49-F238E27FC236}">
                <a16:creationId xmlns:a16="http://schemas.microsoft.com/office/drawing/2014/main" id="{6CAE1814-6576-45E6-AE1B-0D2C54CFBCA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56864" y="2016901"/>
            <a:ext cx="5563985" cy="261548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03C2624-A9F4-4B9D-A6F6-5BA843CFC1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6714" y="4672321"/>
            <a:ext cx="5254986" cy="80949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BC9EDEC-6F73-4A34-8812-CC543EDE7ACA}"/>
              </a:ext>
            </a:extLst>
          </p:cNvPr>
          <p:cNvSpPr/>
          <p:nvPr/>
        </p:nvSpPr>
        <p:spPr>
          <a:xfrm>
            <a:off x="5967620" y="47670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</a:t>
            </a:r>
            <a:endParaRPr lang="zh-CN" altLang="zh-CN" sz="360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2E6892A-E980-4435-824F-8FB1A1624923}"/>
              </a:ext>
            </a:extLst>
          </p:cNvPr>
          <p:cNvSpPr/>
          <p:nvPr/>
        </p:nvSpPr>
        <p:spPr>
          <a:xfrm>
            <a:off x="2021817" y="4775696"/>
            <a:ext cx="34280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6     +     5       11</a:t>
            </a:r>
            <a:endParaRPr lang="zh-CN" altLang="zh-CN" sz="360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3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一年级数学下册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132</Words>
  <Application>Microsoft Office PowerPoint</Application>
  <PresentationFormat>宽屏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方正隶变_GBK</vt:lpstr>
      <vt:lpstr>Calibri</vt:lpstr>
      <vt:lpstr>微软雅黑</vt:lpstr>
      <vt:lpstr>方正大标宋简体</vt:lpstr>
      <vt:lpstr>Wingdings</vt:lpstr>
      <vt:lpstr>Times New Roman</vt:lpstr>
      <vt:lpstr>Cambria Math</vt:lpstr>
      <vt:lpstr>方正小标宋_GBK</vt:lpstr>
      <vt:lpstr>Arial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242</cp:revision>
  <dcterms:created xsi:type="dcterms:W3CDTF">2019-06-19T02:08:00Z</dcterms:created>
  <dcterms:modified xsi:type="dcterms:W3CDTF">2026-02-28T07:12:22Z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