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0" r:id="rId7"/>
    <p:sldId id="427" r:id="rId8"/>
  </p:sldIdLst>
  <p:sldSz cx="12192000" cy="6858000"/>
  <p:notesSz cx="6858000" cy="9144000"/>
  <p:embeddedFontLst>
    <p:embeddedFont>
      <p:font typeface="方正小标宋_GBK" pitchFamily="65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大标宋简体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仿宋_GBK" pitchFamily="65" charset="-122"/>
      <p:regular r:id="rId17"/>
    </p:embeddedFont>
    <p:embeddedFont>
      <p:font typeface="方正隶变_GBK" charset="-122"/>
      <p:regular r:id="rId18"/>
    </p:embeddedFont>
    <p:embeddedFont>
      <p:font typeface="方正黑体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楷体_GBK" pitchFamily="65" charset="-122"/>
      <p:regular r:id="rId24"/>
    </p:embeddedFont>
    <p:embeddedFont>
      <p:font typeface="楷体" pitchFamily="49" charset="-122"/>
      <p:regular r:id="rId25"/>
    </p:embeddedFont>
    <p:embeddedFont>
      <p:font typeface="方正大标宋_GBK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5.png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小兔子安家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:a16="http://schemas.microsoft.com/office/drawing/2014/main" xmlns="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4840" y="1734316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2446246"/>
            <a:ext cx="7770985" cy="196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00" y="4651120"/>
            <a:ext cx="6674075" cy="208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595238" y="2568059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42002" y="3577709"/>
            <a:ext cx="19065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en-US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zh-CN" altLang="en-US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68208" y="2564904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25988" y="5920705"/>
            <a:ext cx="2124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en-US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zh-CN" altLang="en-US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71664" y="47971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99456" y="5949280"/>
            <a:ext cx="2124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zh-CN" altLang="en-US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zh-CN" altLang="en-US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31521" y="48024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9401" y="958334"/>
            <a:ext cx="56092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用海豚吐出的泡泡凑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12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02067" y="1596839"/>
            <a:ext cx="4170998" cy="236072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4119484"/>
            <a:ext cx="3820872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826" y="4119405"/>
            <a:ext cx="3695699" cy="2428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58950" y="4286250"/>
            <a:ext cx="2346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2           10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36407" y="4254996"/>
            <a:ext cx="2346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3            9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7448" y="5805264"/>
            <a:ext cx="2346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5            7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08629" y="5738752"/>
            <a:ext cx="24740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8           4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13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个小朋友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每人发一个苹果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拿哪两盘最合适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在下面画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Times New Roman"/>
                <a:ea typeface="NEU-BZ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0571" y="2641754"/>
            <a:ext cx="8434388" cy="13839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1549597" y="4120400"/>
            <a:ext cx="839598" cy="8267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4439816" y="4139555"/>
            <a:ext cx="839598" cy="8267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7248128" y="4134222"/>
            <a:ext cx="839598" cy="8267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5244584"/>
            <a:ext cx="6968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列式算一算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:                              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4595"/>
          <a:stretch/>
        </p:blipFill>
        <p:spPr>
          <a:xfrm>
            <a:off x="3488882" y="5226592"/>
            <a:ext cx="3267822" cy="778933"/>
          </a:xfrm>
          <a:prstGeom prst="rect">
            <a:avLst/>
          </a:prstGeom>
        </p:spPr>
      </p:pic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81710" y="41088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57653" y="41490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68412" y="5292892"/>
            <a:ext cx="3188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8         5        13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2135" y="93928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121" y="1600200"/>
            <a:ext cx="20955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7+4=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7+5=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7+6=</a:t>
            </a:r>
            <a:endParaRPr lang="en-US" altLang="zh-CN" sz="3600" dirty="0" smtClean="0">
              <a:solidFill>
                <a:srgbClr val="FF00FF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……</a:t>
            </a:r>
            <a:endParaRPr lang="zh-CN" altLang="zh-CN" sz="3600" dirty="0">
              <a:effectLst/>
              <a:latin typeface="楷体" pitchFamily="49" charset="-122"/>
              <a:ea typeface="楷体" pitchFamily="49" charset="-122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1619161"/>
            <a:ext cx="21907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6+4=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6+5=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6+6=</a:t>
            </a:r>
            <a:endParaRPr lang="en-US" altLang="zh-CN" sz="3600" dirty="0" smtClean="0">
              <a:solidFill>
                <a:srgbClr val="FF00FF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zh-CN" sz="3600" dirty="0">
              <a:latin typeface="楷体" pitchFamily="49" charset="-122"/>
              <a:ea typeface="楷体" pitchFamily="49" charset="-122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9170" y="1580882"/>
            <a:ext cx="23126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5+5=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5+6=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5+7=</a:t>
            </a:r>
            <a:endParaRPr lang="en-US" altLang="zh-CN" sz="3600" dirty="0" smtClean="0">
              <a:solidFill>
                <a:srgbClr val="FF00FF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zh-CN" sz="3600" dirty="0">
              <a:latin typeface="楷体" pitchFamily="49" charset="-122"/>
              <a:ea typeface="楷体" pitchFamily="49" charset="-122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6871" y="4810810"/>
            <a:ext cx="104959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我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发现</a:t>
            </a:r>
            <a:r>
              <a:rPr lang="en-US" altLang="zh-CN" sz="3600" dirty="0">
                <a:latin typeface="Times New Roman"/>
                <a:ea typeface="方正楷体_GBK"/>
              </a:rPr>
              <a:t>: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在加法算式中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一个数不变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另一个数多</a:t>
            </a:r>
            <a:r>
              <a:rPr lang="en-US" altLang="zh-CN" sz="3600" dirty="0">
                <a:latin typeface="Times New Roman"/>
                <a:ea typeface="方正楷体_GBK"/>
              </a:rPr>
              <a:t>1,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得数也就</a:t>
            </a: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866578" y="1694350"/>
            <a:ext cx="850041" cy="2513811"/>
            <a:chOff x="1866578" y="1694350"/>
            <a:chExt cx="850041" cy="251381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5440"/>
            <a:stretch/>
          </p:blipFill>
          <p:spPr>
            <a:xfrm>
              <a:off x="1877021" y="1694350"/>
              <a:ext cx="839598" cy="82678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5440"/>
            <a:stretch/>
          </p:blipFill>
          <p:spPr>
            <a:xfrm>
              <a:off x="1866578" y="2536329"/>
              <a:ext cx="839598" cy="826786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5440"/>
            <a:stretch/>
          </p:blipFill>
          <p:spPr>
            <a:xfrm>
              <a:off x="1870770" y="3381375"/>
              <a:ext cx="839598" cy="82678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657850" y="1657261"/>
            <a:ext cx="850041" cy="2513811"/>
            <a:chOff x="1866578" y="1694350"/>
            <a:chExt cx="850041" cy="2513811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5440"/>
            <a:stretch/>
          </p:blipFill>
          <p:spPr>
            <a:xfrm>
              <a:off x="1877021" y="1694350"/>
              <a:ext cx="839598" cy="82678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5440"/>
            <a:stretch/>
          </p:blipFill>
          <p:spPr>
            <a:xfrm>
              <a:off x="1866578" y="2536329"/>
              <a:ext cx="839598" cy="82678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5440"/>
            <a:stretch/>
          </p:blipFill>
          <p:spPr>
            <a:xfrm>
              <a:off x="1870770" y="3381375"/>
              <a:ext cx="839598" cy="82678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9336360" y="1628800"/>
            <a:ext cx="850041" cy="2513811"/>
            <a:chOff x="1866578" y="1694350"/>
            <a:chExt cx="850041" cy="2513811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5440"/>
            <a:stretch/>
          </p:blipFill>
          <p:spPr>
            <a:xfrm>
              <a:off x="1877021" y="1694350"/>
              <a:ext cx="839598" cy="826786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5440"/>
            <a:stretch/>
          </p:blipFill>
          <p:spPr>
            <a:xfrm>
              <a:off x="1866578" y="2536329"/>
              <a:ext cx="839598" cy="826786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2A087689-9485-477C-8F35-251DF71BB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75440"/>
            <a:stretch/>
          </p:blipFill>
          <p:spPr>
            <a:xfrm>
              <a:off x="1870770" y="3381375"/>
              <a:ext cx="839598" cy="826786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1999444" y="1790738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72494" y="26369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48111" y="35010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72363" y="17516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55010" y="2593479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35960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36943" y="17537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446468" y="2578621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408368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67621" y="574880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多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744784" y="1628800"/>
            <a:ext cx="0" cy="29908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536160" y="1628800"/>
            <a:ext cx="0" cy="29908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xmlns="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913" y="1764268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从下面任选两种文具。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7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93464" y="2582895"/>
            <a:ext cx="6874262" cy="16922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4686494"/>
            <a:ext cx="31598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最多要多少元</a:t>
            </a:r>
            <a:r>
              <a:rPr lang="en-US" altLang="zh-CN" sz="3600" dirty="0">
                <a:latin typeface="Times New Roman"/>
                <a:ea typeface="方正楷体_GBK"/>
              </a:rPr>
              <a:t>?</a:t>
            </a:r>
            <a:endParaRPr lang="zh-CN" altLang="en-US" sz="3600" dirty="0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7087" y="4572140"/>
            <a:ext cx="3497825" cy="7606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844912" y="467764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元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956864" y="5625584"/>
            <a:ext cx="31598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最少要多少元</a:t>
            </a:r>
            <a:r>
              <a:rPr lang="en-US" altLang="zh-CN" sz="3600" dirty="0">
                <a:latin typeface="Times New Roman"/>
                <a:ea typeface="方正楷体_GBK"/>
              </a:rPr>
              <a:t>?</a:t>
            </a:r>
            <a:endParaRPr lang="zh-CN" altLang="en-US" sz="3600" dirty="0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5800" y="5589240"/>
            <a:ext cx="3497825" cy="7606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824192" y="558924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元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4356611" y="4629316"/>
            <a:ext cx="35396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9     +     8       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95800" y="5661248"/>
            <a:ext cx="3611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4     +     7       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221</Words>
  <Application>Microsoft Office PowerPoint</Application>
  <PresentationFormat>自定义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方正小标宋_GBK</vt:lpstr>
      <vt:lpstr>微软雅黑</vt:lpstr>
      <vt:lpstr>方正大标宋简体</vt:lpstr>
      <vt:lpstr>NEU-BZ</vt:lpstr>
      <vt:lpstr>方正仿宋_GBK</vt:lpstr>
      <vt:lpstr>方正隶变_GBK</vt:lpstr>
      <vt:lpstr>方正黑体_GBK</vt:lpstr>
      <vt:lpstr>Calibri</vt:lpstr>
      <vt:lpstr>汉仪雅酷黑 95W</vt:lpstr>
      <vt:lpstr>方正楷体_GBK</vt:lpstr>
      <vt:lpstr>Wingdings</vt:lpstr>
      <vt:lpstr>楷体</vt:lpstr>
      <vt:lpstr>Times New Roman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2026-02-27T09:24:53Z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