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6" r:id="rId3"/>
    <p:sldId id="497" r:id="rId4"/>
    <p:sldId id="498" r:id="rId5"/>
    <p:sldId id="499" r:id="rId6"/>
    <p:sldId id="500" r:id="rId7"/>
    <p:sldId id="501" r:id="rId8"/>
    <p:sldId id="502" r:id="rId9"/>
    <p:sldId id="427" r:id="rId10"/>
  </p:sldIdLst>
  <p:sldSz cx="12192000" cy="6858000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方正大标宋_GBK" panose="03000509000000000000" pitchFamily="65" charset="-122"/>
      <p:regular r:id="rId15"/>
    </p:embeddedFont>
    <p:embeddedFont>
      <p:font typeface="方正大标宋简体" panose="02000000000000000000" pitchFamily="2" charset="-122"/>
      <p:regular r:id="rId16"/>
    </p:embeddedFont>
    <p:embeddedFont>
      <p:font typeface="方正隶变_GBK" panose="03000509000000000000" pitchFamily="65" charset="-122"/>
      <p:regular r:id="rId17"/>
    </p:embeddedFont>
    <p:embeddedFont>
      <p:font typeface="方正小标宋_GBK" panose="03000509000000000000" pitchFamily="65" charset="-122"/>
      <p:regular r:id="rId18"/>
    </p:embeddedFont>
    <p:embeddedFont>
      <p:font typeface="微软雅黑" panose="020B0503020204020204" pitchFamily="34" charset="-122"/>
      <p:regular r:id="rId19"/>
      <p:bold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2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5.png"/><Relationship Id="rId5" Type="http://schemas.openxmlformats.org/officeDocument/2006/relationships/image" Target="../media/image8.TIF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10.tif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2.png"/><Relationship Id="rId4" Type="http://schemas.openxmlformats.org/officeDocument/2006/relationships/image" Target="../media/image11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8 </a:t>
            </a:r>
            <a:r>
              <a:rPr lang="zh-CN" altLang="zh-CN" sz="6000">
                <a:latin typeface="+mj-ea"/>
                <a:ea typeface="+mj-ea"/>
                <a:cs typeface="宋体" panose="02010600030101010101" pitchFamily="2" charset="-122"/>
              </a:rPr>
              <a:t>一起做家务</a:t>
            </a:r>
            <a:r>
              <a:rPr lang="zh-CN" altLang="zh-CN" sz="6000">
                <a:latin typeface="+mj-ea"/>
                <a:ea typeface="+mj-ea"/>
              </a:rPr>
              <a:t> </a:t>
            </a:r>
            <a:r>
              <a:rPr lang="en-US" altLang="zh-CN" sz="6000">
                <a:latin typeface="Times New Roman" panose="02020603050405020304" pitchFamily="18" charset="0"/>
                <a:ea typeface="方正楷体_GBK" panose="03000509000000000000" pitchFamily="65" charset="-122"/>
              </a:rPr>
              <a:t>(2)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2C50F0C-8A59-480C-A949-E9A3C8936BD5}"/>
              </a:ext>
            </a:extLst>
          </p:cNvPr>
          <p:cNvSpPr/>
          <p:nvPr/>
        </p:nvSpPr>
        <p:spPr>
          <a:xfrm>
            <a:off x="638355" y="966421"/>
            <a:ext cx="6370715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1.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圈一圈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算一算。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6C4B38E-BD0E-44E1-82CC-131DEBAA864B}"/>
              </a:ext>
            </a:extLst>
          </p:cNvPr>
          <p:cNvSpPr/>
          <p:nvPr/>
        </p:nvSpPr>
        <p:spPr>
          <a:xfrm>
            <a:off x="977625" y="1906272"/>
            <a:ext cx="723275" cy="8231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</a:rPr>
              <a:t>(1)</a:t>
            </a:r>
            <a:endParaRPr lang="zh-CN" altLang="en-US" sz="360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8A5EEA93-5E95-47E3-91B7-60F8129102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9871" y="2118953"/>
            <a:ext cx="5375415" cy="171978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3B55930-5720-4898-9A80-0F316046E12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52813"/>
          <a:stretch/>
        </p:blipFill>
        <p:spPr>
          <a:xfrm>
            <a:off x="2231472" y="4272612"/>
            <a:ext cx="3267822" cy="809497"/>
          </a:xfrm>
          <a:prstGeom prst="rect">
            <a:avLst/>
          </a:prstGeom>
        </p:spPr>
      </p:pic>
      <p:pic>
        <p:nvPicPr>
          <p:cNvPr id="10" name="image42.jpeg">
            <a:extLst>
              <a:ext uri="{FF2B5EF4-FFF2-40B4-BE49-F238E27FC236}">
                <a16:creationId xmlns:a16="http://schemas.microsoft.com/office/drawing/2014/main" id="{A24A9E19-849E-4242-B4F4-62EA929244A1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1811245" y="2038192"/>
            <a:ext cx="5305548" cy="1853841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5EF2D2EF-AEF4-4CC6-B307-18974A728A78}"/>
              </a:ext>
            </a:extLst>
          </p:cNvPr>
          <p:cNvSpPr/>
          <p:nvPr/>
        </p:nvSpPr>
        <p:spPr>
          <a:xfrm>
            <a:off x="2456030" y="4302438"/>
            <a:ext cx="30700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5         7       12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15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3AD63FC-AC1B-4395-9CC5-141E924C9F4D}"/>
              </a:ext>
            </a:extLst>
          </p:cNvPr>
          <p:cNvSpPr/>
          <p:nvPr/>
        </p:nvSpPr>
        <p:spPr>
          <a:xfrm>
            <a:off x="672860" y="966421"/>
            <a:ext cx="5635698" cy="823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</a:rPr>
              <a:t>(2)</a:t>
            </a:r>
            <a:endParaRPr lang="zh-CN" altLang="en-US" sz="360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3A275F0-B5DC-49A2-8F6C-A59B1CA7A0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8271" y="1170329"/>
            <a:ext cx="5796611" cy="1710894"/>
          </a:xfrm>
          <a:prstGeom prst="rect">
            <a:avLst/>
          </a:prstGeom>
        </p:spPr>
      </p:pic>
      <p:pic>
        <p:nvPicPr>
          <p:cNvPr id="8" name="image43.jpeg">
            <a:extLst>
              <a:ext uri="{FF2B5EF4-FFF2-40B4-BE49-F238E27FC236}">
                <a16:creationId xmlns:a16="http://schemas.microsoft.com/office/drawing/2014/main" id="{36621990-C725-44DC-8EC3-735211145DF8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463847" y="1238957"/>
            <a:ext cx="5876379" cy="160221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9C6573DC-6654-4A3F-BA4E-A75FAAD6F93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52813"/>
          <a:stretch/>
        </p:blipFill>
        <p:spPr>
          <a:xfrm>
            <a:off x="2479290" y="3210472"/>
            <a:ext cx="3267822" cy="809497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751E4061-0C11-4C25-A598-64F8836D4EEA}"/>
              </a:ext>
            </a:extLst>
          </p:cNvPr>
          <p:cNvSpPr/>
          <p:nvPr/>
        </p:nvSpPr>
        <p:spPr>
          <a:xfrm>
            <a:off x="2672447" y="3236346"/>
            <a:ext cx="30700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6         6        12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57316A3-CE2E-43E7-8BEF-1ECB4BF2E0BA}"/>
              </a:ext>
            </a:extLst>
          </p:cNvPr>
          <p:cNvSpPr/>
          <p:nvPr/>
        </p:nvSpPr>
        <p:spPr>
          <a:xfrm>
            <a:off x="690113" y="1009297"/>
            <a:ext cx="10821802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2.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把得数是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14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的涂上红色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得数是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11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的涂上绿色。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52E9288-0DD1-4E70-B4F6-89D4F9E573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113" y="2097354"/>
            <a:ext cx="10726132" cy="1331646"/>
          </a:xfrm>
          <a:prstGeom prst="rect">
            <a:avLst/>
          </a:prstGeom>
        </p:spPr>
      </p:pic>
      <p:pic>
        <p:nvPicPr>
          <p:cNvPr id="8" name="image44.jpeg">
            <a:extLst>
              <a:ext uri="{FF2B5EF4-FFF2-40B4-BE49-F238E27FC236}">
                <a16:creationId xmlns:a16="http://schemas.microsoft.com/office/drawing/2014/main" id="{0BF5961A-C335-4787-B01E-20CAF06B30D4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617651" y="2193657"/>
            <a:ext cx="10730364" cy="124828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961EF94-062E-49DC-AB87-38ED1D14D69C}"/>
              </a:ext>
            </a:extLst>
          </p:cNvPr>
          <p:cNvSpPr/>
          <p:nvPr/>
        </p:nvSpPr>
        <p:spPr>
          <a:xfrm>
            <a:off x="724619" y="1052426"/>
            <a:ext cx="5951027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3.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A99BEBF-1E7F-4FE2-B872-73EEF16D34E9}"/>
              </a:ext>
            </a:extLst>
          </p:cNvPr>
          <p:cNvSpPr/>
          <p:nvPr/>
        </p:nvSpPr>
        <p:spPr>
          <a:xfrm>
            <a:off x="1096596" y="1886950"/>
            <a:ext cx="723275" cy="8231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</a:rPr>
              <a:t>(1)</a:t>
            </a:r>
            <a:endParaRPr lang="zh-CN" altLang="en-US" sz="3600"/>
          </a:p>
        </p:txBody>
      </p:sp>
      <p:pic>
        <p:nvPicPr>
          <p:cNvPr id="8" name="image45.jpeg">
            <a:extLst>
              <a:ext uri="{FF2B5EF4-FFF2-40B4-BE49-F238E27FC236}">
                <a16:creationId xmlns:a16="http://schemas.microsoft.com/office/drawing/2014/main" id="{16125C4E-7BBD-473E-90CF-206906C2F18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2016051" y="2033826"/>
            <a:ext cx="6395281" cy="1701405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9D7054D6-FD65-4510-8D7F-98F5C4FB6FF3}"/>
              </a:ext>
            </a:extLst>
          </p:cNvPr>
          <p:cNvSpPr/>
          <p:nvPr/>
        </p:nvSpPr>
        <p:spPr>
          <a:xfrm>
            <a:off x="2886447" y="3882107"/>
            <a:ext cx="1165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6+8=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2E9200ED-98BE-4230-A1B9-1CBC0936378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82631"/>
          <a:stretch/>
        </p:blipFill>
        <p:spPr>
          <a:xfrm>
            <a:off x="4052151" y="3772104"/>
            <a:ext cx="887462" cy="866335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F66690C8-1D64-42DE-A218-FF319350FCC7}"/>
              </a:ext>
            </a:extLst>
          </p:cNvPr>
          <p:cNvSpPr/>
          <p:nvPr/>
        </p:nvSpPr>
        <p:spPr>
          <a:xfrm>
            <a:off x="4172716" y="390165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14</a:t>
            </a:r>
            <a:endParaRPr lang="zh-CN" altLang="zh-CN" sz="360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E2F1165-397E-44E2-B949-26EBA365D723}"/>
              </a:ext>
            </a:extLst>
          </p:cNvPr>
          <p:cNvSpPr/>
          <p:nvPr/>
        </p:nvSpPr>
        <p:spPr>
          <a:xfrm>
            <a:off x="638355" y="966421"/>
            <a:ext cx="5670203" cy="823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</a:rPr>
              <a:t>(2)</a:t>
            </a:r>
            <a:endParaRPr lang="zh-CN" altLang="en-US" sz="360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6F2DC75-A124-4840-B267-48B33A099A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8271" y="1178954"/>
            <a:ext cx="6866537" cy="2388671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65802F02-0602-4B60-817C-00285C767B1F}"/>
              </a:ext>
            </a:extLst>
          </p:cNvPr>
          <p:cNvSpPr/>
          <p:nvPr/>
        </p:nvSpPr>
        <p:spPr>
          <a:xfrm>
            <a:off x="3621353" y="4023311"/>
            <a:ext cx="9348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+5=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E53842AB-ED90-42E4-80BE-5BA2195AC0A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82631"/>
          <a:stretch/>
        </p:blipFill>
        <p:spPr>
          <a:xfrm>
            <a:off x="2654286" y="3913310"/>
            <a:ext cx="887462" cy="86633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A9A677D4-CBCB-4D5D-B6D1-9700243EC0C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82631"/>
          <a:stretch/>
        </p:blipFill>
        <p:spPr>
          <a:xfrm>
            <a:off x="4635829" y="3924147"/>
            <a:ext cx="887462" cy="866335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82301DF1-431D-49B6-9CBA-EF06684948D3}"/>
              </a:ext>
            </a:extLst>
          </p:cNvPr>
          <p:cNvSpPr/>
          <p:nvPr/>
        </p:nvSpPr>
        <p:spPr>
          <a:xfrm>
            <a:off x="2882356" y="4034148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7              12</a:t>
            </a:r>
            <a:endParaRPr lang="zh-CN" altLang="zh-CN" sz="360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4189298-2F0F-4959-8C82-48E0AF73695B}"/>
              </a:ext>
            </a:extLst>
          </p:cNvPr>
          <p:cNvSpPr/>
          <p:nvPr/>
        </p:nvSpPr>
        <p:spPr>
          <a:xfrm>
            <a:off x="3164150" y="1468654"/>
            <a:ext cx="16850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3         2</a:t>
            </a:r>
            <a:endParaRPr lang="zh-CN" altLang="zh-CN" sz="360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931A530-E0B7-4CA1-BF7D-EE539375C2F3}"/>
              </a:ext>
            </a:extLst>
          </p:cNvPr>
          <p:cNvSpPr/>
          <p:nvPr/>
        </p:nvSpPr>
        <p:spPr>
          <a:xfrm>
            <a:off x="819509" y="966422"/>
            <a:ext cx="10692406" cy="2496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4.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算一算。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(1)6+9=</a:t>
            </a:r>
            <a:r>
              <a:rPr lang="zh-CN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 7+4= 	  </a:t>
            </a:r>
            <a:r>
              <a:rPr lang="zh-CN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6+5=		</a:t>
            </a:r>
            <a:r>
              <a:rPr lang="zh-CN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3+8=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9+4=		 8+5=	      7+7=	            6+8=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B149B7D-485D-4AAA-92B5-C7901BF4CDB6}"/>
              </a:ext>
            </a:extLst>
          </p:cNvPr>
          <p:cNvSpPr/>
          <p:nvPr/>
        </p:nvSpPr>
        <p:spPr>
          <a:xfrm>
            <a:off x="2467727" y="197087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15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53C6C3C-3442-4AB8-8B0D-E178391F68A0}"/>
              </a:ext>
            </a:extLst>
          </p:cNvPr>
          <p:cNvSpPr/>
          <p:nvPr/>
        </p:nvSpPr>
        <p:spPr>
          <a:xfrm>
            <a:off x="4757783" y="1970872"/>
            <a:ext cx="6292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11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C65B88C-2FBE-47B9-AE9D-98FDBD327029}"/>
              </a:ext>
            </a:extLst>
          </p:cNvPr>
          <p:cNvSpPr/>
          <p:nvPr/>
        </p:nvSpPr>
        <p:spPr>
          <a:xfrm>
            <a:off x="7189594" y="1970872"/>
            <a:ext cx="6292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11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1EFADE1-D864-454C-B874-44AC99E61271}"/>
              </a:ext>
            </a:extLst>
          </p:cNvPr>
          <p:cNvSpPr/>
          <p:nvPr/>
        </p:nvSpPr>
        <p:spPr>
          <a:xfrm>
            <a:off x="9621405" y="1764668"/>
            <a:ext cx="629211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11</a:t>
            </a:r>
            <a:endParaRPr lang="zh-CN" altLang="zh-CN" sz="360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2369812-D885-4AA2-BDF6-7028A04E74FF}"/>
              </a:ext>
            </a:extLst>
          </p:cNvPr>
          <p:cNvSpPr/>
          <p:nvPr/>
        </p:nvSpPr>
        <p:spPr>
          <a:xfrm>
            <a:off x="2415971" y="277410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13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04D47E84-7901-44C7-9B74-9FC21F6A6510}"/>
              </a:ext>
            </a:extLst>
          </p:cNvPr>
          <p:cNvSpPr/>
          <p:nvPr/>
        </p:nvSpPr>
        <p:spPr>
          <a:xfrm>
            <a:off x="4787005" y="277410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13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5124EF0-0F07-4B04-B07A-334F7B52606F}"/>
              </a:ext>
            </a:extLst>
          </p:cNvPr>
          <p:cNvSpPr/>
          <p:nvPr/>
        </p:nvSpPr>
        <p:spPr>
          <a:xfrm>
            <a:off x="7137838" y="277410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14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736452D-E7E3-4CE5-AF0B-E58A5C4F6C39}"/>
              </a:ext>
            </a:extLst>
          </p:cNvPr>
          <p:cNvSpPr/>
          <p:nvPr/>
        </p:nvSpPr>
        <p:spPr>
          <a:xfrm>
            <a:off x="9601300" y="277410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14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9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16357ED-F2D1-4E22-B1FC-9D4ADC96FA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538" y="985225"/>
            <a:ext cx="9673907" cy="2557778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FE2928C8-17B3-4B07-B767-63F6ECE3CAD3}"/>
              </a:ext>
            </a:extLst>
          </p:cNvPr>
          <p:cNvSpPr/>
          <p:nvPr/>
        </p:nvSpPr>
        <p:spPr>
          <a:xfrm>
            <a:off x="3573416" y="121489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13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062687F-3FA8-4B83-80C9-CA11F6026019}"/>
              </a:ext>
            </a:extLst>
          </p:cNvPr>
          <p:cNvSpPr/>
          <p:nvPr/>
        </p:nvSpPr>
        <p:spPr>
          <a:xfrm>
            <a:off x="5604151" y="121489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9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50CADF1-118F-41ED-8BD1-13E10E888816}"/>
              </a:ext>
            </a:extLst>
          </p:cNvPr>
          <p:cNvSpPr/>
          <p:nvPr/>
        </p:nvSpPr>
        <p:spPr>
          <a:xfrm>
            <a:off x="7466677" y="121489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6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35B3079-E2AE-4091-B1C8-CE66E9A92966}"/>
              </a:ext>
            </a:extLst>
          </p:cNvPr>
          <p:cNvSpPr/>
          <p:nvPr/>
        </p:nvSpPr>
        <p:spPr>
          <a:xfrm>
            <a:off x="9246722" y="121489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13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1F10463-BA35-4EF6-B732-4EA9713D65B7}"/>
              </a:ext>
            </a:extLst>
          </p:cNvPr>
          <p:cNvSpPr/>
          <p:nvPr/>
        </p:nvSpPr>
        <p:spPr>
          <a:xfrm>
            <a:off x="3676930" y="261812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6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E733D42-89BD-48BE-8954-956393AA05D3}"/>
              </a:ext>
            </a:extLst>
          </p:cNvPr>
          <p:cNvSpPr/>
          <p:nvPr/>
        </p:nvSpPr>
        <p:spPr>
          <a:xfrm>
            <a:off x="5590422" y="259235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4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206F876-14EE-46A0-90B6-EEADC80C059D}"/>
              </a:ext>
            </a:extLst>
          </p:cNvPr>
          <p:cNvSpPr/>
          <p:nvPr/>
        </p:nvSpPr>
        <p:spPr>
          <a:xfrm>
            <a:off x="7351260" y="2592353"/>
            <a:ext cx="6463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13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8B66072-C557-40E5-B873-53637BAF544D}"/>
              </a:ext>
            </a:extLst>
          </p:cNvPr>
          <p:cNvSpPr/>
          <p:nvPr/>
        </p:nvSpPr>
        <p:spPr>
          <a:xfrm>
            <a:off x="9246721" y="259235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>
                <a:ln>
                  <a:noFill/>
                </a:ln>
                <a:solidFill>
                  <a:srgbClr val="E72582"/>
                </a:solidFill>
                <a:effectLst/>
                <a:uLnTx/>
                <a:uFillTx/>
                <a:latin typeface="Times New Roman"/>
                <a:ea typeface="方正书宋_GBK"/>
                <a:cs typeface="Times New Roman"/>
              </a:rPr>
              <a:t>10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11875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174</Words>
  <Application>Microsoft Office PowerPoint</Application>
  <PresentationFormat>宽屏</PresentationFormat>
  <Paragraphs>56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方正隶变_GBK</vt:lpstr>
      <vt:lpstr>Calibri</vt:lpstr>
      <vt:lpstr>微软雅黑</vt:lpstr>
      <vt:lpstr>方正大标宋简体</vt:lpstr>
      <vt:lpstr>Wingdings</vt:lpstr>
      <vt:lpstr>Times New Roman</vt:lpstr>
      <vt:lpstr>方正小标宋_GBK</vt:lpstr>
      <vt:lpstr>Arial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244</cp:revision>
  <dcterms:created xsi:type="dcterms:W3CDTF">2019-06-19T02:08:00Z</dcterms:created>
  <dcterms:modified xsi:type="dcterms:W3CDTF">2026-02-28T07:44:09Z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