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5" r:id="rId8"/>
    <p:sldId id="520" r:id="rId9"/>
    <p:sldId id="427" r:id="rId10"/>
  </p:sldIdLst>
  <p:sldSz cx="12192000" cy="6858000"/>
  <p:notesSz cx="6858000" cy="9144000"/>
  <p:embeddedFontLs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简体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charset="-122"/>
      <p:regular r:id="rId16"/>
    </p:embeddedFont>
    <p:embeddedFont>
      <p:font typeface="方正黑体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楷体_GBK" pitchFamily="65" charset="-122"/>
      <p:regular r:id="rId22"/>
    </p:embeddedFont>
    <p:embeddedFont>
      <p:font typeface="楷体" pitchFamily="49" charset="-122"/>
      <p:regular r:id="rId23"/>
    </p:embeddedFont>
    <p:embeddedFont>
      <p:font typeface="方正大标宋_GBK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TIF"/><Relationship Id="rId5" Type="http://schemas.openxmlformats.org/officeDocument/2006/relationships/image" Target="../media/image13.png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20.png"/><Relationship Id="rId4" Type="http://schemas.openxmlformats.org/officeDocument/2006/relationships/image" Target="../media/image1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开心农场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339" y="180981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93036"/>
            <a:ext cx="6976887" cy="130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08269" y="4228283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9+6</a:t>
            </a:r>
            <a:r>
              <a:rPr lang="en-US" altLang="zh-CN" sz="3600" dirty="0" smtClean="0">
                <a:latin typeface="Times New Roman"/>
                <a:ea typeface="方正楷体_GBK"/>
              </a:rPr>
              <a:t>=     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pic>
        <p:nvPicPr>
          <p:cNvPr id="11" name="image43.jpeg"/>
          <p:cNvPicPr/>
          <p:nvPr/>
        </p:nvPicPr>
        <p:blipFill rotWithShape="1">
          <a:blip r:embed="rId6"/>
          <a:srcRect r="61482"/>
          <a:stretch/>
        </p:blipFill>
        <p:spPr>
          <a:xfrm>
            <a:off x="1042987" y="2522922"/>
            <a:ext cx="6976887" cy="146258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440"/>
          <a:stretch/>
        </p:blipFill>
        <p:spPr>
          <a:xfrm>
            <a:off x="2475415" y="4092337"/>
            <a:ext cx="839598" cy="8267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72048" y="42096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01" y="1158448"/>
            <a:ext cx="6234506" cy="155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43.jpeg"/>
          <p:cNvPicPr/>
          <p:nvPr/>
        </p:nvPicPr>
        <p:blipFill rotWithShape="1">
          <a:blip r:embed="rId5"/>
          <a:srcRect l="63485" r="6048"/>
          <a:stretch/>
        </p:blipFill>
        <p:spPr>
          <a:xfrm>
            <a:off x="770301" y="1060954"/>
            <a:ext cx="6234506" cy="1652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871" y="2894048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8+5</a:t>
            </a:r>
            <a:r>
              <a:rPr lang="en-US" altLang="zh-CN" sz="3600" dirty="0" smtClean="0">
                <a:latin typeface="Times New Roman"/>
                <a:ea typeface="方正楷体_GBK"/>
              </a:rPr>
              <a:t>=     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颗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896959" y="2803820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3592" y="28940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9780"/>
            <a:ext cx="10777057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下面是两名同学计算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8+5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的方法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请补充完整。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4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68080"/>
            <a:ext cx="6296520" cy="10867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3468" y="3242129"/>
            <a:ext cx="62846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从</a:t>
            </a:r>
            <a:r>
              <a:rPr lang="en-US" altLang="zh-CN" sz="3600" dirty="0">
                <a:latin typeface="Times New Roman"/>
                <a:ea typeface="方正楷体_GBK"/>
              </a:rPr>
              <a:t>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接着数</a:t>
            </a:r>
            <a:r>
              <a:rPr lang="en-US" altLang="zh-CN" sz="3600" dirty="0">
                <a:latin typeface="Times New Roman"/>
                <a:ea typeface="方正楷体_GBK"/>
              </a:rPr>
              <a:t>,9, 10, 11, 12,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684996" y="4067505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6658477" y="39208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13</a:t>
            </a:r>
            <a:endParaRPr lang="zh-CN" altLang="en-US" dirty="0"/>
          </a:p>
        </p:txBody>
      </p:sp>
      <p:pic>
        <p:nvPicPr>
          <p:cNvPr id="11" name="image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0" y="4034952"/>
            <a:ext cx="6435435" cy="11106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6442045" y="3151901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0000"/>
          <a:stretch/>
        </p:blipFill>
        <p:spPr>
          <a:xfrm>
            <a:off x="5986942" y="5615937"/>
            <a:ext cx="3267822" cy="8577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607" b="50000"/>
          <a:stretch/>
        </p:blipFill>
        <p:spPr>
          <a:xfrm>
            <a:off x="2508309" y="5645721"/>
            <a:ext cx="2463712" cy="85776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538678" y="32745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23723" y="57216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8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156645" y="5696483"/>
            <a:ext cx="1815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59580" y="5679277"/>
            <a:ext cx="3195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10        3        13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1391"/>
            <a:ext cx="107854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停车场原来有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辆车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又开来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辆车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        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2181" y="1050080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1643" y="10283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9941" y="2826325"/>
            <a:ext cx="9194961" cy="196154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019"/>
          <a:stretch/>
        </p:blipFill>
        <p:spPr>
          <a:xfrm>
            <a:off x="1712683" y="5396502"/>
            <a:ext cx="3572381" cy="80949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210367" y="547808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辆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797537" y="1849581"/>
            <a:ext cx="6081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停车场一共有多少辆车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2683" y="5508861"/>
            <a:ext cx="37904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8     </a:t>
            </a:r>
            <a:r>
              <a:rPr lang="en-US" altLang="zh-CN" sz="3600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+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4       12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55" y="853472"/>
            <a:ext cx="10942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4.(1)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一共有几个蘑菇</a:t>
            </a:r>
            <a:r>
              <a:rPr lang="en-US" altLang="zh-CN" sz="3600" dirty="0" smtClean="0">
                <a:latin typeface="Times New Roman"/>
                <a:ea typeface="方正楷体_GBK"/>
              </a:rPr>
              <a:t>?</a:t>
            </a:r>
            <a:r>
              <a:rPr lang="en-US" altLang="zh-CN" sz="3600" dirty="0"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     (</a:t>
            </a:r>
            <a:r>
              <a:rPr lang="en-US" altLang="zh-CN" sz="3600" dirty="0">
                <a:latin typeface="Times New Roman"/>
                <a:ea typeface="方正楷体_GBK"/>
              </a:rPr>
              <a:t>2)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一共有几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？</a:t>
            </a:r>
            <a:endParaRPr lang="zh-CN" altLang="en-US" sz="3600" dirty="0"/>
          </a:p>
        </p:txBody>
      </p:sp>
      <p:pic>
        <p:nvPicPr>
          <p:cNvPr id="8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8722" y="1797948"/>
            <a:ext cx="4466827" cy="225569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019"/>
          <a:stretch/>
        </p:blipFill>
        <p:spPr>
          <a:xfrm>
            <a:off x="1243279" y="4289155"/>
            <a:ext cx="3572381" cy="809497"/>
          </a:xfrm>
          <a:prstGeom prst="rect">
            <a:avLst/>
          </a:prstGeom>
        </p:spPr>
      </p:pic>
      <p:pic>
        <p:nvPicPr>
          <p:cNvPr id="10" name="image4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428273" y="1003793"/>
            <a:ext cx="622687" cy="622687"/>
          </a:xfrm>
          <a:prstGeom prst="rect">
            <a:avLst/>
          </a:prstGeom>
        </p:spPr>
      </p:pic>
      <p:pic>
        <p:nvPicPr>
          <p:cNvPr id="11" name="image4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842620" y="1823115"/>
            <a:ext cx="4415405" cy="222973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019"/>
          <a:stretch/>
        </p:blipFill>
        <p:spPr>
          <a:xfrm>
            <a:off x="7032104" y="4293096"/>
            <a:ext cx="3572381" cy="8094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23381" y="439984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0560496" y="438677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315538" y="4401702"/>
            <a:ext cx="3500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+    7 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62863" y="4409221"/>
            <a:ext cx="3541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8     +     3       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1391"/>
            <a:ext cx="109371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5.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虾饺是广东省特色早点。小优准备把做的这些虾饺分享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个朋友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每人一个够吗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在正确答案后面画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50.jpeg"/>
          <p:cNvPicPr/>
          <p:nvPr/>
        </p:nvPicPr>
        <p:blipFill rotWithShape="1">
          <a:blip r:embed="rId4"/>
          <a:srcRect t="6949"/>
          <a:stretch/>
        </p:blipFill>
        <p:spPr>
          <a:xfrm>
            <a:off x="2782348" y="2524665"/>
            <a:ext cx="5219700" cy="180866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472" y="4573730"/>
            <a:ext cx="6778304" cy="166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273416" y="4655020"/>
            <a:ext cx="3347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+    6       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0250" y="4655019"/>
            <a:ext cx="2189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&lt;   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508014" y="54707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511" y="1751094"/>
            <a:ext cx="3531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48" y="2530294"/>
            <a:ext cx="10204678" cy="268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967303" y="42174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242</Words>
  <Application>Microsoft Office PowerPoint</Application>
  <PresentationFormat>自定义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方正小标宋_GBK</vt:lpstr>
      <vt:lpstr>微软雅黑</vt:lpstr>
      <vt:lpstr>方正大标宋简体</vt:lpstr>
      <vt:lpstr>方正仿宋_GBK</vt:lpstr>
      <vt:lpstr>方正隶变_GBK</vt:lpstr>
      <vt:lpstr>方正黑体_GBK</vt:lpstr>
      <vt:lpstr>Calibri</vt:lpstr>
      <vt:lpstr>汉仪雅酷黑 95W</vt:lpstr>
      <vt:lpstr>方正楷体_GBK</vt:lpstr>
      <vt:lpstr>Wingdings</vt:lpstr>
      <vt:lpstr>楷体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2026-02-27T08:15:59Z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