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3" r:id="rId6"/>
    <p:sldId id="524" r:id="rId7"/>
    <p:sldId id="525" r:id="rId8"/>
    <p:sldId id="427" r:id="rId9"/>
  </p:sldIdLst>
  <p:sldSz cx="12192000" cy="6858000"/>
  <p:notesSz cx="6858000" cy="9144000"/>
  <p:embeddedFontLst>
    <p:embeddedFont>
      <p:font typeface="微软雅黑" pitchFamily="34" charset="-122"/>
      <p:regular r:id="rId10"/>
      <p:bold r:id="rId11"/>
    </p:embeddedFont>
    <p:embeddedFont>
      <p:font typeface="方正大标宋_GBK" charset="-122"/>
      <p:regular r:id="rId12"/>
    </p:embeddedFont>
    <p:embeddedFont>
      <p:font typeface="方正楷体_GBK" pitchFamily="65" charset="-122"/>
      <p:regular r:id="rId13"/>
    </p:embeddedFont>
    <p:embeddedFont>
      <p:font typeface="方正隶变_GBK" charset="-122"/>
      <p:regular r:id="rId14"/>
    </p:embeddedFont>
    <p:embeddedFont>
      <p:font typeface="方正小标宋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仿宋" pitchFamily="49" charset="-122"/>
      <p:regular r:id="rId17"/>
    </p:embeddedFont>
    <p:embeddedFont>
      <p:font typeface="方正大标宋简体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"/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T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5.png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整理与复习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791" y="870250"/>
            <a:ext cx="4455066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一、说一说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image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90107" y="1701872"/>
            <a:ext cx="10821807" cy="31346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3056" y="1910485"/>
            <a:ext cx="4561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个十和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</a:rPr>
              <a:t> </a:t>
            </a:r>
            <a:r>
              <a:rPr lang="zh-CN" altLang="en-US" sz="3600" dirty="0">
                <a:latin typeface="Times New Roman"/>
                <a:ea typeface="方正楷体_GBK"/>
              </a:rPr>
              <a:t> </a:t>
            </a:r>
            <a:r>
              <a:rPr lang="zh-CN" altLang="en-US" sz="3600" dirty="0" smtClean="0">
                <a:latin typeface="Times New Roman"/>
                <a:ea typeface="方正楷体_GBK"/>
              </a:rPr>
              <a:t>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</a:rPr>
              <a:t>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</a:rPr>
              <a:t>) </a:t>
            </a:r>
            <a:endParaRPr lang="en-US" altLang="zh-CN" sz="3600" dirty="0" smtClean="0">
              <a:latin typeface="Times New Roman"/>
              <a:ea typeface="方正楷体_GBK"/>
            </a:endParaRPr>
          </a:p>
          <a:p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合起来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是</a:t>
            </a:r>
            <a:r>
              <a:rPr lang="en-US" altLang="zh-CN" sz="3600" dirty="0">
                <a:latin typeface="Times New Roman"/>
                <a:ea typeface="方正楷体_GBK"/>
              </a:rPr>
              <a:t>19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　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6715706" y="1910485"/>
            <a:ext cx="45171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19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前面是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</a:rPr>
              <a:t> 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后面是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</a:rPr>
              <a:t> 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814252" y="3527571"/>
            <a:ext cx="43011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十位是</a:t>
            </a:r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</a:rPr>
              <a:t> 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</a:rPr>
              <a:t>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个位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是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r>
              <a:rPr lang="en-US" altLang="zh-CN" sz="3600" dirty="0" smtClean="0">
                <a:latin typeface="Times New Roman"/>
                <a:ea typeface="方正楷体_GBK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</a:rPr>
              <a:t>        </a:t>
            </a:r>
            <a:r>
              <a:rPr lang="en-US" altLang="zh-CN" sz="3600" dirty="0" smtClean="0">
                <a:latin typeface="Times New Roman"/>
                <a:ea typeface="方正楷体_GBK"/>
              </a:rPr>
              <a:t>),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这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个数是</a:t>
            </a:r>
            <a:r>
              <a:rPr lang="en-US" altLang="zh-CN" sz="3600" dirty="0">
                <a:latin typeface="Times New Roman"/>
                <a:ea typeface="方正楷体_GBK"/>
              </a:rPr>
              <a:t>19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6715706" y="3549010"/>
            <a:ext cx="43011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19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比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10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大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),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比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20</a:t>
            </a:r>
          </a:p>
          <a:p>
            <a:pPr>
              <a:spcAft>
                <a:spcPts val="0"/>
              </a:spcAft>
            </a:pP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小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。　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74117" y="191048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03363" y="19270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74282" y="19016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19097" y="24684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63393" y="35396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88956" y="4105958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9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089698" y="35646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34513" y="410697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42380"/>
            <a:ext cx="108022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二、画一画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接着圈一圈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方正楷体_GBK"/>
              </a:rPr>
              <a:t>                                 8+6</a:t>
            </a:r>
            <a:r>
              <a:rPr lang="en-US" altLang="zh-CN" sz="3600" dirty="0">
                <a:latin typeface="Times New Roman"/>
                <a:ea typeface="方正楷体_GBK"/>
              </a:rPr>
              <a:t>=</a:t>
            </a:r>
            <a:endParaRPr lang="zh-CN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2549081"/>
            <a:ext cx="8911035" cy="2162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"/>
          <a:stretch/>
        </p:blipFill>
        <p:spPr bwMode="auto">
          <a:xfrm>
            <a:off x="8796503" y="4644866"/>
            <a:ext cx="2715412" cy="2079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8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05460" y="2522899"/>
            <a:ext cx="3895090" cy="973601"/>
          </a:xfrm>
          <a:prstGeom prst="rect">
            <a:avLst/>
          </a:prstGeom>
        </p:spPr>
      </p:pic>
      <p:pic>
        <p:nvPicPr>
          <p:cNvPr id="10" name="image9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505460" y="3715722"/>
            <a:ext cx="4780915" cy="995819"/>
          </a:xfrm>
          <a:prstGeom prst="rect">
            <a:avLst/>
          </a:prstGeom>
        </p:spPr>
      </p:pic>
      <p:pic>
        <p:nvPicPr>
          <p:cNvPr id="11" name="image91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5689917" y="2568285"/>
            <a:ext cx="3777933" cy="20091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96443" y="18155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32304" y="5517232"/>
            <a:ext cx="1321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4    4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848528" y="47251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3738" y="847878"/>
            <a:ext cx="4455066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三、填一填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764" y="1911671"/>
            <a:ext cx="3186112" cy="302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92" y="1851974"/>
            <a:ext cx="3198483" cy="295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1"/>
          <a:stretch/>
        </p:blipFill>
        <p:spPr bwMode="auto">
          <a:xfrm>
            <a:off x="7549516" y="1851974"/>
            <a:ext cx="4133849" cy="3084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265396" y="3201535"/>
            <a:ext cx="1706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1      6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3225" y="2091809"/>
            <a:ext cx="800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27848" y="3284984"/>
            <a:ext cx="1706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2       3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4615" y="2170956"/>
            <a:ext cx="800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65318" y="3198118"/>
            <a:ext cx="1706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3       3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776520" y="2060848"/>
            <a:ext cx="800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3699" y="9488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</a:t>
            </a:r>
            <a:endParaRPr lang="zh-CN" alt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99" y="1666499"/>
            <a:ext cx="10986801" cy="212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646827" y="3156286"/>
            <a:ext cx="804974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13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12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11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12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  14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3699" y="9392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五、</a:t>
            </a:r>
            <a:endParaRPr lang="zh-CN" altLang="en-US" sz="3600" dirty="0"/>
          </a:p>
        </p:txBody>
      </p:sp>
      <p:pic>
        <p:nvPicPr>
          <p:cNvPr id="8" name="image9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41695" y="939284"/>
            <a:ext cx="8093628" cy="18641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3698" y="3027997"/>
            <a:ext cx="104534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有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12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个小朋友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每人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瓶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买第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盒和</a:t>
            </a:r>
            <a:r>
              <a:rPr lang="zh-CN" altLang="zh-CN" sz="3600" dirty="0" smtClean="0">
                <a:latin typeface="Times New Roman"/>
                <a:ea typeface="方正楷体_GBK"/>
                <a:cs typeface="Times New Roman"/>
              </a:rPr>
              <a:t>第</a:t>
            </a: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盒合适。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250" y="5193021"/>
            <a:ext cx="3497825" cy="7606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782609" y="32588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35440" y="40694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96437" y="5219143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瓶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1628775" y="5252124"/>
            <a:ext cx="3477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4     +     8       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932483"/>
            <a:ext cx="106489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六、在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□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里填上合适的数。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第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行答案灵活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+6=14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5+        =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17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13</a:t>
            </a:r>
            <a:r>
              <a:rPr lang="en-US" altLang="zh-CN" sz="3600" dirty="0" smtClean="0">
                <a:latin typeface="仿宋" pitchFamily="49" charset="-122"/>
                <a:ea typeface="仿宋" pitchFamily="49" charset="-122"/>
                <a:cs typeface="Times New Roman"/>
              </a:rPr>
              <a:t>-  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=2+9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4+         &gt;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10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+3&lt;15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  8+10=        +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4587202" y="1788844"/>
            <a:ext cx="839598" cy="8267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9252" y="187907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628650" y="1811751"/>
            <a:ext cx="839598" cy="82678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25283" y="19019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8404448" y="1772816"/>
            <a:ext cx="839598" cy="82678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616498" y="186304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1281943" y="3479334"/>
            <a:ext cx="839598" cy="82678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93993" y="356956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3939253" y="3501008"/>
            <a:ext cx="839598" cy="82678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44446" y="3569561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9048328" y="3470945"/>
            <a:ext cx="839598" cy="82678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440"/>
          <a:stretch/>
        </p:blipFill>
        <p:spPr>
          <a:xfrm>
            <a:off x="10200456" y="3484230"/>
            <a:ext cx="839598" cy="82678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260378" y="35611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16480" y="357301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3" grpId="0"/>
      <p:bldP spid="15" grpId="0"/>
      <p:bldP spid="17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215</Words>
  <Application>Microsoft Office PowerPoint</Application>
  <PresentationFormat>自定义</PresentationFormat>
  <Paragraphs>69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微软雅黑</vt:lpstr>
      <vt:lpstr>方正大标宋_GBK</vt:lpstr>
      <vt:lpstr>方正楷体_GBK</vt:lpstr>
      <vt:lpstr>方正隶变_GBK</vt:lpstr>
      <vt:lpstr>Wingdings</vt:lpstr>
      <vt:lpstr>方正小标宋_GBK</vt:lpstr>
      <vt:lpstr>汉仪雅酷黑 95W</vt:lpstr>
      <vt:lpstr>方正黑体_GBK</vt:lpstr>
      <vt:lpstr>仿宋</vt:lpstr>
      <vt:lpstr>方正大标宋简体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256</cp:revision>
  <dcterms:created xsi:type="dcterms:W3CDTF">2019-06-19T02:08:00Z</dcterms:created>
  <dcterms:modified xsi:type="dcterms:W3CDTF">2026-02-28T01:02:19Z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