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方正仿宋_GBK" panose="03000509000000000000" pitchFamily="65" charset="-122"/>
      <p:regular r:id="rId8"/>
    </p:embeddedFont>
    <p:embeddedFont>
      <p:font typeface="方正楷体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美丽的田园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E3FC65-64F1-4CAD-B6B4-9D909825BBA3}"/>
              </a:ext>
            </a:extLst>
          </p:cNvPr>
          <p:cNvSpPr/>
          <p:nvPr/>
        </p:nvSpPr>
        <p:spPr>
          <a:xfrm>
            <a:off x="632603" y="855073"/>
            <a:ext cx="6096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155.jpeg">
            <a:extLst>
              <a:ext uri="{FF2B5EF4-FFF2-40B4-BE49-F238E27FC236}">
                <a16:creationId xmlns:a16="http://schemas.microsoft.com/office/drawing/2014/main" id="{CB7F4EB0-B369-4329-8DD7-F0F77959943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36035" y="1829715"/>
            <a:ext cx="5369811" cy="32911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86BCF4E-3F2D-4025-ADDD-CADF8252BF9F}"/>
              </a:ext>
            </a:extLst>
          </p:cNvPr>
          <p:cNvSpPr/>
          <p:nvPr/>
        </p:nvSpPr>
        <p:spPr>
          <a:xfrm>
            <a:off x="1645954" y="5543917"/>
            <a:ext cx="98796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56.jpeg">
            <a:extLst>
              <a:ext uri="{FF2B5EF4-FFF2-40B4-BE49-F238E27FC236}">
                <a16:creationId xmlns:a16="http://schemas.microsoft.com/office/drawing/2014/main" id="{0DE9332F-E3C0-4587-93AA-3DBC9376586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69149" y="5308136"/>
            <a:ext cx="884381" cy="694791"/>
          </a:xfrm>
          <a:prstGeom prst="rect">
            <a:avLst/>
          </a:prstGeom>
        </p:spPr>
      </p:pic>
      <p:pic>
        <p:nvPicPr>
          <p:cNvPr id="10" name="image157.jpeg">
            <a:extLst>
              <a:ext uri="{FF2B5EF4-FFF2-40B4-BE49-F238E27FC236}">
                <a16:creationId xmlns:a16="http://schemas.microsoft.com/office/drawing/2014/main" id="{EFD8A573-CE5F-4419-A510-F443D90A5B3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152570" y="5328834"/>
            <a:ext cx="884380" cy="88438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304D015F-D950-4B38-AFC2-C0592343013C}"/>
              </a:ext>
            </a:extLst>
          </p:cNvPr>
          <p:cNvSpPr/>
          <p:nvPr/>
        </p:nvSpPr>
        <p:spPr>
          <a:xfrm>
            <a:off x="2505796" y="54864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BF7A14E-B81D-4E9A-9E6F-99328E52E04E}"/>
              </a:ext>
            </a:extLst>
          </p:cNvPr>
          <p:cNvSpPr/>
          <p:nvPr/>
        </p:nvSpPr>
        <p:spPr>
          <a:xfrm>
            <a:off x="6002808" y="55003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3" name="image158.jpeg">
            <a:extLst>
              <a:ext uri="{FF2B5EF4-FFF2-40B4-BE49-F238E27FC236}">
                <a16:creationId xmlns:a16="http://schemas.microsoft.com/office/drawing/2014/main" id="{F61C2A11-6D81-4BA1-AC46-62F31CFF9CDD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843920" y="5452428"/>
            <a:ext cx="649096" cy="71446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CF3F775-8B3D-40F8-8720-CB63A1BF2748}"/>
              </a:ext>
            </a:extLst>
          </p:cNvPr>
          <p:cNvSpPr/>
          <p:nvPr/>
        </p:nvSpPr>
        <p:spPr>
          <a:xfrm>
            <a:off x="9478455" y="54892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0BEEC6-2AAD-46E2-9DF0-71A46FF4B41D}"/>
              </a:ext>
            </a:extLst>
          </p:cNvPr>
          <p:cNvSpPr/>
          <p:nvPr/>
        </p:nvSpPr>
        <p:spPr>
          <a:xfrm>
            <a:off x="505459" y="841079"/>
            <a:ext cx="1044146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多几只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(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6.jpeg">
            <a:extLst>
              <a:ext uri="{FF2B5EF4-FFF2-40B4-BE49-F238E27FC236}">
                <a16:creationId xmlns:a16="http://schemas.microsoft.com/office/drawing/2014/main" id="{6986FB1D-590E-4F97-9A11-96D826B8555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45080" y="946407"/>
            <a:ext cx="884381" cy="694791"/>
          </a:xfrm>
          <a:prstGeom prst="rect">
            <a:avLst/>
          </a:prstGeom>
        </p:spPr>
      </p:pic>
      <p:pic>
        <p:nvPicPr>
          <p:cNvPr id="9" name="image157.jpeg">
            <a:extLst>
              <a:ext uri="{FF2B5EF4-FFF2-40B4-BE49-F238E27FC236}">
                <a16:creationId xmlns:a16="http://schemas.microsoft.com/office/drawing/2014/main" id="{D7225965-54AD-4F86-8ECA-096EB973C11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720585" y="946407"/>
            <a:ext cx="884380" cy="8843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042CAEC-7CE6-411C-88F7-49DF248C37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992" y="2250219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8159527-6103-4A5B-B77F-2E18612EB0F1}"/>
              </a:ext>
            </a:extLst>
          </p:cNvPr>
          <p:cNvSpPr/>
          <p:nvPr/>
        </p:nvSpPr>
        <p:spPr>
          <a:xfrm>
            <a:off x="1190552" y="2364573"/>
            <a:ext cx="33233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13   -     4 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AAA27D7-4F08-43A7-9269-D5B396142889}"/>
              </a:ext>
            </a:extLst>
          </p:cNvPr>
          <p:cNvSpPr/>
          <p:nvPr/>
        </p:nvSpPr>
        <p:spPr>
          <a:xfrm>
            <a:off x="615351" y="3154170"/>
            <a:ext cx="10064150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算式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“13-8”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解决的问题是什么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9C23700-8CD4-4684-9880-5C9350EF1678}"/>
              </a:ext>
            </a:extLst>
          </p:cNvPr>
          <p:cNvSpPr/>
          <p:nvPr/>
        </p:nvSpPr>
        <p:spPr>
          <a:xfrm>
            <a:off x="1245080" y="4288120"/>
            <a:ext cx="46506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小鸟比小鸡多几只</a:t>
            </a:r>
            <a:r>
              <a:rPr lang="en-US" altLang="zh-CN" sz="360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806A615-BF2E-4C40-BB8B-1BC91B7AFA17}"/>
              </a:ext>
            </a:extLst>
          </p:cNvPr>
          <p:cNvSpPr/>
          <p:nvPr/>
        </p:nvSpPr>
        <p:spPr>
          <a:xfrm>
            <a:off x="505460" y="945732"/>
            <a:ext cx="1066800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再提出一个数学问题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并试着解答。</a:t>
            </a:r>
            <a:endParaRPr lang="en-US" altLang="zh-CN" sz="360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(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995236-B895-4EA8-9E86-54E5021E8ACA}"/>
              </a:ext>
            </a:extLst>
          </p:cNvPr>
          <p:cNvSpPr/>
          <p:nvPr/>
        </p:nvSpPr>
        <p:spPr>
          <a:xfrm>
            <a:off x="1140852" y="1681254"/>
            <a:ext cx="642996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小鸡比小狗多几只</a:t>
            </a:r>
            <a:r>
              <a:rPr lang="en-US" altLang="zh-CN" sz="360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110654E-2AE2-4C1C-A04A-810B2219E2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539" y="2701120"/>
            <a:ext cx="3497825" cy="76068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C94E65-F104-4364-9B81-BD1259B60AEA}"/>
              </a:ext>
            </a:extLst>
          </p:cNvPr>
          <p:cNvSpPr/>
          <p:nvPr/>
        </p:nvSpPr>
        <p:spPr>
          <a:xfrm>
            <a:off x="1254652" y="2815474"/>
            <a:ext cx="3092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    -     4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FF76BB-8061-49E4-A7E6-91457CAFA6DA}"/>
              </a:ext>
            </a:extLst>
          </p:cNvPr>
          <p:cNvSpPr/>
          <p:nvPr/>
        </p:nvSpPr>
        <p:spPr>
          <a:xfrm>
            <a:off x="505460" y="861094"/>
            <a:ext cx="1082964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1.jpeg">
            <a:extLst>
              <a:ext uri="{FF2B5EF4-FFF2-40B4-BE49-F238E27FC236}">
                <a16:creationId xmlns:a16="http://schemas.microsoft.com/office/drawing/2014/main" id="{2EEA3543-4DDA-4E6A-AD15-7C061DC90B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58105" y="1815179"/>
            <a:ext cx="3413895" cy="1937660"/>
          </a:xfrm>
          <a:prstGeom prst="rect">
            <a:avLst/>
          </a:prstGeom>
        </p:spPr>
      </p:pic>
      <p:pic>
        <p:nvPicPr>
          <p:cNvPr id="9" name="image162.jpeg">
            <a:extLst>
              <a:ext uri="{FF2B5EF4-FFF2-40B4-BE49-F238E27FC236}">
                <a16:creationId xmlns:a16="http://schemas.microsoft.com/office/drawing/2014/main" id="{9D945313-1CDB-439B-8EA3-8EFEF25B471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660288" y="1832048"/>
            <a:ext cx="4226248" cy="19207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9C94AD2-329C-4C3B-B370-E04AF1B78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132" y="4164392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BBFDCA5-AAF2-4C12-ABA6-419E02B1C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7739" y="4129886"/>
            <a:ext cx="3497825" cy="7606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BF45839-599D-42B2-AD87-FE1D1613A42B}"/>
              </a:ext>
            </a:extLst>
          </p:cNvPr>
          <p:cNvSpPr/>
          <p:nvPr/>
        </p:nvSpPr>
        <p:spPr>
          <a:xfrm>
            <a:off x="4317957" y="424202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3D36555-7D1F-4327-9968-5A81833762D8}"/>
              </a:ext>
            </a:extLst>
          </p:cNvPr>
          <p:cNvSpPr/>
          <p:nvPr/>
        </p:nvSpPr>
        <p:spPr>
          <a:xfrm>
            <a:off x="9549611" y="416972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42690A-6B80-4C5D-BD2B-4636590796F0}"/>
              </a:ext>
            </a:extLst>
          </p:cNvPr>
          <p:cNvSpPr/>
          <p:nvPr/>
        </p:nvSpPr>
        <p:spPr>
          <a:xfrm>
            <a:off x="946631" y="4221568"/>
            <a:ext cx="3179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3        8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4807A2-96CC-4CE3-B72A-9E78E592CBE5}"/>
              </a:ext>
            </a:extLst>
          </p:cNvPr>
          <p:cNvSpPr/>
          <p:nvPr/>
        </p:nvSpPr>
        <p:spPr>
          <a:xfrm>
            <a:off x="6133723" y="4164392"/>
            <a:ext cx="331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182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方正隶变_GBK</vt:lpstr>
      <vt:lpstr>方正仿宋_GBK</vt:lpstr>
      <vt:lpstr>方正大标宋简体</vt:lpstr>
      <vt:lpstr>方正大标宋_GBK</vt:lpstr>
      <vt:lpstr>微软雅黑</vt:lpstr>
      <vt:lpstr>Times New Roman</vt:lpstr>
      <vt:lpstr>NEU-BZ</vt:lpstr>
      <vt:lpstr>方正楷体_GBK</vt:lpstr>
      <vt:lpstr>方正小标宋_GBK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243</cp:revision>
  <dcterms:created xsi:type="dcterms:W3CDTF">2019-06-19T02:08:00Z</dcterms:created>
  <dcterms:modified xsi:type="dcterms:W3CDTF">2026-03-13T06:14:59Z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