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楷体_GBK" pitchFamily="65" charset="-122"/>
      <p:regular r:id="rId11"/>
    </p:embeddedFont>
    <p:embeddedFont>
      <p:font typeface="仿宋" pitchFamily="49" charset="-122"/>
      <p:regular r:id="rId12"/>
    </p:embeddedFont>
    <p:embeddedFont>
      <p:font typeface="方正黑体_GBK" pitchFamily="65" charset="-122"/>
      <p:regular r:id="rId13"/>
    </p:embeddedFont>
    <p:embeddedFont>
      <p:font typeface="方正小标宋_GBK" pitchFamily="65" charset="-122"/>
      <p:regular r:id="rId14"/>
    </p:embeddedFont>
    <p:embeddedFont>
      <p:font typeface="方正隶变_GBK" charset="-122"/>
      <p:regular r:id="rId15"/>
    </p:embeddedFont>
    <p:embeddedFont>
      <p:font typeface="方正大标宋_GBK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pn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整理与复习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100E0D3-1717-4AFB-8A18-804E58CA98F2}"/>
              </a:ext>
            </a:extLst>
          </p:cNvPr>
          <p:cNvSpPr/>
          <p:nvPr/>
        </p:nvSpPr>
        <p:spPr>
          <a:xfrm>
            <a:off x="672859" y="966422"/>
            <a:ext cx="108390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5+6=	      2+9=	            9+9= 		</a:t>
            </a:r>
            <a:r>
              <a:rPr lang="zh-CN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8+8=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5+9=	     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17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4=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</a:t>
            </a:r>
            <a:r>
              <a:rPr lang="en-US" altLang="zh-CN" sz="3600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=		   13</a:t>
            </a:r>
            <a:r>
              <a:rPr lang="en-US" altLang="zh-CN" sz="3600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2=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C118C07-5E50-4FC3-8284-56EE2203A4FB}"/>
              </a:ext>
            </a:extLst>
          </p:cNvPr>
          <p:cNvSpPr/>
          <p:nvPr/>
        </p:nvSpPr>
        <p:spPr>
          <a:xfrm>
            <a:off x="1819871" y="1921075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F31E016-CDBB-4D7D-82BD-E1ED3DC93EF9}"/>
              </a:ext>
            </a:extLst>
          </p:cNvPr>
          <p:cNvSpPr/>
          <p:nvPr/>
        </p:nvSpPr>
        <p:spPr>
          <a:xfrm>
            <a:off x="4295774" y="1949650"/>
            <a:ext cx="8001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6091EED-E526-4844-AE46-C458BBF3D155}"/>
              </a:ext>
            </a:extLst>
          </p:cNvPr>
          <p:cNvSpPr/>
          <p:nvPr/>
        </p:nvSpPr>
        <p:spPr>
          <a:xfrm>
            <a:off x="6834924" y="19496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1468317-75A7-4E62-9904-845B683BF497}"/>
              </a:ext>
            </a:extLst>
          </p:cNvPr>
          <p:cNvSpPr/>
          <p:nvPr/>
        </p:nvSpPr>
        <p:spPr>
          <a:xfrm>
            <a:off x="9526801" y="1769267"/>
            <a:ext cx="64633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0764026-7111-48D6-A699-10F4E5E945E5}"/>
              </a:ext>
            </a:extLst>
          </p:cNvPr>
          <p:cNvSpPr/>
          <p:nvPr/>
        </p:nvSpPr>
        <p:spPr>
          <a:xfrm>
            <a:off x="1811279" y="2825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8B958B0-F9F9-4EC5-9E70-C77E4073DFF6}"/>
              </a:ext>
            </a:extLst>
          </p:cNvPr>
          <p:cNvSpPr/>
          <p:nvPr/>
        </p:nvSpPr>
        <p:spPr>
          <a:xfrm>
            <a:off x="4350429" y="28157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3D0188C-FE61-4A2C-A458-F62BAC11CE42}"/>
              </a:ext>
            </a:extLst>
          </p:cNvPr>
          <p:cNvSpPr/>
          <p:nvPr/>
        </p:nvSpPr>
        <p:spPr>
          <a:xfrm>
            <a:off x="6875426" y="2815709"/>
            <a:ext cx="773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9C6534A-9398-4297-A502-4DB0D842D118}"/>
              </a:ext>
            </a:extLst>
          </p:cNvPr>
          <p:cNvSpPr/>
          <p:nvPr/>
        </p:nvSpPr>
        <p:spPr>
          <a:xfrm>
            <a:off x="9550147" y="2815709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C1F45CA-27B3-438C-8997-A87BBE96DF68}"/>
              </a:ext>
            </a:extLst>
          </p:cNvPr>
          <p:cNvSpPr/>
          <p:nvPr/>
        </p:nvSpPr>
        <p:spPr>
          <a:xfrm>
            <a:off x="704849" y="946407"/>
            <a:ext cx="10807065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(1)1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个十和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个一组成的数是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相邻的两个数是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(3)14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里面有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个十和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个一。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(4)10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里面有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个十。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(5)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五个五个地数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60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相邻的两个数是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80E2C67-1E17-4A44-984D-A5303A6E1087}"/>
              </a:ext>
            </a:extLst>
          </p:cNvPr>
          <p:cNvSpPr/>
          <p:nvPr/>
        </p:nvSpPr>
        <p:spPr>
          <a:xfrm>
            <a:off x="6955051" y="19965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3DBACB-8D9D-4570-B4ED-3AE2B88998E4}"/>
              </a:ext>
            </a:extLst>
          </p:cNvPr>
          <p:cNvSpPr/>
          <p:nvPr/>
        </p:nvSpPr>
        <p:spPr>
          <a:xfrm>
            <a:off x="5846762" y="28157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228177B-BC53-4193-9CCE-DAFFE4CB21B0}"/>
              </a:ext>
            </a:extLst>
          </p:cNvPr>
          <p:cNvSpPr/>
          <p:nvPr/>
        </p:nvSpPr>
        <p:spPr>
          <a:xfrm>
            <a:off x="7677149" y="2815709"/>
            <a:ext cx="723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19 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6132DE9-F8E2-420D-9C5A-4C605514E94C}"/>
              </a:ext>
            </a:extLst>
          </p:cNvPr>
          <p:cNvSpPr/>
          <p:nvPr/>
        </p:nvSpPr>
        <p:spPr>
          <a:xfrm>
            <a:off x="3650434" y="36443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4E8A39-94DB-4DD9-8E3A-A82C755A6DD4}"/>
              </a:ext>
            </a:extLst>
          </p:cNvPr>
          <p:cNvSpPr/>
          <p:nvPr/>
        </p:nvSpPr>
        <p:spPr>
          <a:xfrm>
            <a:off x="6365059" y="36443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A0E5C66-AC07-4F3F-BCDD-D2AFBE9668C3}"/>
              </a:ext>
            </a:extLst>
          </p:cNvPr>
          <p:cNvSpPr/>
          <p:nvPr/>
        </p:nvSpPr>
        <p:spPr>
          <a:xfrm>
            <a:off x="3593284" y="44626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3A06CB6-6259-4DC2-A7FE-8635B63BABA0}"/>
              </a:ext>
            </a:extLst>
          </p:cNvPr>
          <p:cNvSpPr/>
          <p:nvPr/>
        </p:nvSpPr>
        <p:spPr>
          <a:xfrm>
            <a:off x="8553450" y="5292209"/>
            <a:ext cx="838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55 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970518B-7EEF-45D4-A7E7-83D7DC819175}"/>
              </a:ext>
            </a:extLst>
          </p:cNvPr>
          <p:cNvSpPr/>
          <p:nvPr/>
        </p:nvSpPr>
        <p:spPr>
          <a:xfrm>
            <a:off x="10412626" y="52826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6D5F793-6267-4A78-BC04-A67593509D32}"/>
              </a:ext>
            </a:extLst>
          </p:cNvPr>
          <p:cNvSpPr/>
          <p:nvPr/>
        </p:nvSpPr>
        <p:spPr>
          <a:xfrm>
            <a:off x="685801" y="946407"/>
            <a:ext cx="632327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308545A-1EFE-45DA-B975-EE948802A3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590" y="3105754"/>
            <a:ext cx="6567885" cy="1007215"/>
          </a:xfrm>
          <a:prstGeom prst="rect">
            <a:avLst/>
          </a:prstGeom>
        </p:spPr>
      </p:pic>
      <p:pic>
        <p:nvPicPr>
          <p:cNvPr id="8" name="image70.jpeg">
            <a:extLst>
              <a:ext uri="{FF2B5EF4-FFF2-40B4-BE49-F238E27FC236}">
                <a16:creationId xmlns:a16="http://schemas.microsoft.com/office/drawing/2014/main" xmlns="" id="{9A863E83-958A-4670-AD0D-9B96F9D09EC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98424" y="2412275"/>
            <a:ext cx="6856215" cy="170069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374F7B8-E1D3-493F-B394-61B0E04929B0}"/>
              </a:ext>
            </a:extLst>
          </p:cNvPr>
          <p:cNvSpPr/>
          <p:nvPr/>
        </p:nvSpPr>
        <p:spPr>
          <a:xfrm>
            <a:off x="2063566" y="4467894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8+7=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3A19182-8BA1-4D21-A042-3221663717F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2631"/>
          <a:stretch/>
        </p:blipFill>
        <p:spPr>
          <a:xfrm>
            <a:off x="3156828" y="4311145"/>
            <a:ext cx="887462" cy="86633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D1E306F-A7EB-4A3C-9843-75A0743E3717}"/>
              </a:ext>
            </a:extLst>
          </p:cNvPr>
          <p:cNvSpPr/>
          <p:nvPr/>
        </p:nvSpPr>
        <p:spPr>
          <a:xfrm>
            <a:off x="3230885" y="44598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C3B087-1A6A-42FE-BCEA-2AE0F333DC05}"/>
              </a:ext>
            </a:extLst>
          </p:cNvPr>
          <p:cNvSpPr/>
          <p:nvPr/>
        </p:nvSpPr>
        <p:spPr>
          <a:xfrm>
            <a:off x="714375" y="895351"/>
            <a:ext cx="626904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看图列式计算。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EAFD448-9368-4AD8-9FB2-4E5BFC2E3089}"/>
              </a:ext>
            </a:extLst>
          </p:cNvPr>
          <p:cNvSpPr/>
          <p:nvPr/>
        </p:nvSpPr>
        <p:spPr>
          <a:xfrm>
            <a:off x="1104900" y="1895475"/>
            <a:ext cx="5864897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一共有多少个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71.jpeg">
            <a:extLst>
              <a:ext uri="{FF2B5EF4-FFF2-40B4-BE49-F238E27FC236}">
                <a16:creationId xmlns:a16="http://schemas.microsoft.com/office/drawing/2014/main" xmlns="" id="{D3D4DB7C-7C7B-4F71-8A16-B23AB02245D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86521" y="2916237"/>
            <a:ext cx="5126232" cy="176974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A2DDA60-0591-4AF0-ADC8-CE1AE0B02B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5475" y="5011305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EF5430E-EE87-43FD-8586-56122381F3BB}"/>
              </a:ext>
            </a:extLst>
          </p:cNvPr>
          <p:cNvSpPr/>
          <p:nvPr/>
        </p:nvSpPr>
        <p:spPr>
          <a:xfrm>
            <a:off x="2067861" y="5068481"/>
            <a:ext cx="3214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+     4       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5D50AB0-928B-46D2-9163-4003E781A4CD}"/>
              </a:ext>
            </a:extLst>
          </p:cNvPr>
          <p:cNvSpPr/>
          <p:nvPr/>
        </p:nvSpPr>
        <p:spPr>
          <a:xfrm>
            <a:off x="5531633" y="506848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47F64B-D800-4E4D-BF6B-DC86282C6717}"/>
              </a:ext>
            </a:extLst>
          </p:cNvPr>
          <p:cNvSpPr/>
          <p:nvPr/>
        </p:nvSpPr>
        <p:spPr>
          <a:xfrm>
            <a:off x="742950" y="966421"/>
            <a:ext cx="6181161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17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en-US" sz="3600"/>
          </a:p>
        </p:txBody>
      </p:sp>
      <p:pic>
        <p:nvPicPr>
          <p:cNvPr id="8" name="image72.jpeg">
            <a:extLst>
              <a:ext uri="{FF2B5EF4-FFF2-40B4-BE49-F238E27FC236}">
                <a16:creationId xmlns:a16="http://schemas.microsoft.com/office/drawing/2014/main" xmlns="" id="{D95C3B4E-E603-45C3-B13D-80598370E97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557337" y="2016377"/>
            <a:ext cx="4247208" cy="176504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F60E6CF-529D-479F-8CF4-E7DBF4F4F9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4617" y="3994450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C48D2CB-8193-4424-85D0-74E21EC7F8CE}"/>
              </a:ext>
            </a:extLst>
          </p:cNvPr>
          <p:cNvSpPr/>
          <p:nvPr/>
        </p:nvSpPr>
        <p:spPr>
          <a:xfrm>
            <a:off x="2156384" y="4051626"/>
            <a:ext cx="33057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17    </a:t>
            </a:r>
            <a:r>
              <a:rPr lang="en-US" altLang="zh-CN" sz="3600" b="1">
                <a:solidFill>
                  <a:srgbClr val="E7258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3      14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436012D-6BBF-48FE-8A24-88156FE0C076}"/>
              </a:ext>
            </a:extLst>
          </p:cNvPr>
          <p:cNvSpPr/>
          <p:nvPr/>
        </p:nvSpPr>
        <p:spPr>
          <a:xfrm>
            <a:off x="5582442" y="400274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208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微软雅黑</vt:lpstr>
      <vt:lpstr>汉仪雅酷黑 95W</vt:lpstr>
      <vt:lpstr>方正楷体_GBK</vt:lpstr>
      <vt:lpstr>仿宋</vt:lpstr>
      <vt:lpstr>Wingdings</vt:lpstr>
      <vt:lpstr>方正黑体_GBK</vt:lpstr>
      <vt:lpstr>方正小标宋_GBK</vt:lpstr>
      <vt:lpstr>方正隶变_GBK</vt:lpstr>
      <vt:lpstr>Times New Roman</vt:lpstr>
      <vt:lpstr>方正大标宋_GBK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2026-02-28T08:58:47Z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