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4" r:id="rId7"/>
    <p:sldId id="525" r:id="rId8"/>
    <p:sldId id="520" r:id="rId9"/>
    <p:sldId id="526" r:id="rId10"/>
    <p:sldId id="528" r:id="rId11"/>
    <p:sldId id="529" r:id="rId12"/>
    <p:sldId id="530" r:id="rId13"/>
    <p:sldId id="527" r:id="rId14"/>
    <p:sldId id="427" r:id="rId15"/>
  </p:sldIdLst>
  <p:sldSz cx="12192000" cy="6858000"/>
  <p:notesSz cx="6858000" cy="9144000"/>
  <p:embeddedFontLst>
    <p:embeddedFont>
      <p:font typeface="NEU-B6" pitchFamily="18" charset="-122"/>
      <p:regular r:id="rId16"/>
      <p:italic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charset="-122"/>
      <p:regular r:id="rId20"/>
    </p:embeddedFont>
    <p:embeddedFont>
      <p:font typeface="方正楷体_GBK" pitchFamily="65" charset="-122"/>
      <p:regular r:id="rId21"/>
    </p:embeddedFont>
    <p:embeddedFont>
      <p:font typeface="方正隶变_GBK" charset="-122"/>
      <p:regular r:id="rId22"/>
    </p:embeddedFont>
    <p:embeddedFont>
      <p:font typeface="方正仿宋_GBK" pitchFamily="65" charset="-122"/>
      <p:regular r:id="rId23"/>
    </p:embeddedFont>
    <p:embeddedFont>
      <p:font typeface="方正小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仿宋" pitchFamily="49" charset="-122"/>
      <p:regular r:id="rId26"/>
    </p:embeddedFont>
    <p:embeddedFont>
      <p:font typeface="方正大标宋简体" charset="-12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23.png"/><Relationship Id="rId4" Type="http://schemas.openxmlformats.org/officeDocument/2006/relationships/image" Target="../media/image22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26.png"/><Relationship Id="rId4" Type="http://schemas.openxmlformats.org/officeDocument/2006/relationships/image" Target="../media/image2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5.t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7.tif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9.tif"/><Relationship Id="rId5" Type="http://schemas.openxmlformats.org/officeDocument/2006/relationships/image" Target="../media/image8.png"/><Relationship Id="rId4" Type="http://schemas.openxmlformats.org/officeDocument/2006/relationships/image" Target="../media/image1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第一单元综合练习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5441" y="853559"/>
            <a:ext cx="8032968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七、面包店里有三种不同规格的面包。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04" y="1768404"/>
            <a:ext cx="10667365" cy="161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62337" y="3326339"/>
            <a:ext cx="1084957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每人吃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个面包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买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这两袋合适。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淘气要买两袋面包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最多能买到多少个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6259" y="35120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FF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06459" y="35596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FF"/>
                </a:solidFill>
                <a:latin typeface="Calibri"/>
                <a:ea typeface="宋体"/>
                <a:cs typeface="宋体"/>
              </a:rPr>
              <a:t>②</a:t>
            </a:r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89C5C0A-50A0-4102-8252-3F24FA6F3C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4432" y="5911662"/>
            <a:ext cx="5254986" cy="80949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94431" y="6024022"/>
            <a:ext cx="51634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6    +     8       14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</a:t>
            </a:r>
            <a:endParaRPr lang="zh-CN" altLang="zh-CN" sz="3600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310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7886" y="876453"/>
            <a:ext cx="2492990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八、凑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13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0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5820" y="1710977"/>
            <a:ext cx="5574030" cy="2329117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" y="4323457"/>
            <a:ext cx="8498205" cy="2067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522503" y="44635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8128" y="44371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3512" y="5594573"/>
            <a:ext cx="2173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7          13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25269" y="5623148"/>
            <a:ext cx="3856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10          3         13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310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61779"/>
            <a:ext cx="10810875" cy="166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九、把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2,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3,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4,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5,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6,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7,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8,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填入方框中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每个数只用一次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使等式成立。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3" y="3080189"/>
            <a:ext cx="10753092" cy="950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89303" y="3232369"/>
            <a:ext cx="107226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2          9           3          8          4          7           5          6</a:t>
            </a:r>
            <a:endParaRPr lang="zh-CN" altLang="zh-CN" sz="3600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130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5488"/>
            <a:ext cx="4083169" cy="10422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十、一共有多少人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07147" y="2045335"/>
            <a:ext cx="5291455" cy="2519680"/>
          </a:xfrm>
          <a:prstGeom prst="rect">
            <a:avLst/>
          </a:prstGeom>
        </p:spPr>
      </p:pic>
      <p:pic>
        <p:nvPicPr>
          <p:cNvPr id="9" name="内容占位符 3">
            <a:extLst>
              <a:ext uri="{FF2B5EF4-FFF2-40B4-BE49-F238E27FC236}">
                <a16:creationId xmlns="" xmlns:a16="http://schemas.microsoft.com/office/drawing/2014/main" id="{EA67E2A8-9508-4CCE-AF95-5F5D96B8C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179463" y="4923341"/>
            <a:ext cx="5028516" cy="8604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21548" y="508265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1281599" y="5068074"/>
            <a:ext cx="48144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8     +    5     +    1       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808" y="853472"/>
            <a:ext cx="341632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一、看图写数。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20" y="1802407"/>
            <a:ext cx="3822102" cy="188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915" y="1612558"/>
            <a:ext cx="3083915" cy="2262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11" y="3915778"/>
            <a:ext cx="8721583" cy="2796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582630" y="25144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75106" y="24208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82629" y="49908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21437" y="49886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61094"/>
            <a:ext cx="1074350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1. 1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个十和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个一组成的数是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与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16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相邻的数是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和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3.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</a:rPr>
              <a:t>“11”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里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左边的</a:t>
            </a:r>
            <a:r>
              <a:rPr lang="en-US" altLang="zh-CN" sz="3600" dirty="0">
                <a:latin typeface="Times New Roman"/>
                <a:ea typeface="方正楷体_GBK"/>
              </a:rPr>
              <a:t>“1”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位上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表示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Times New Roman"/>
                <a:ea typeface="方正楷体_GBK"/>
              </a:rPr>
              <a:t>);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右边的</a:t>
            </a:r>
            <a:r>
              <a:rPr lang="en-US" altLang="zh-CN" sz="3600" dirty="0">
                <a:latin typeface="Times New Roman"/>
                <a:ea typeface="方正楷体_GBK"/>
              </a:rPr>
              <a:t>“1”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位上</a:t>
            </a:r>
            <a:r>
              <a:rPr lang="en-US" altLang="zh-CN" sz="3600" dirty="0">
                <a:latin typeface="Times New Roman"/>
                <a:ea typeface="方正楷体_GBK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表示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个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)。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6528207" y="18832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3402" y="26815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28206" y="27117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72834" y="35113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60989" y="352467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4899" y="44008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0277" y="43221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24371" y="431479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8094" y="51641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71229"/>
            <a:ext cx="1076866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按规律填数。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(1)19, 17, 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),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13, 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　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2)0, 5, 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), 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),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5.□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里最大能填几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5+        &lt;12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+4&lt;13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.□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里最小能填几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6+        &gt;11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15&lt;        +8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9053" y="19063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15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211977" y="1906341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11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68810" y="27017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10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003835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15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1218931" y="4216815"/>
            <a:ext cx="839598" cy="82678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30981" y="43070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4079776" y="4221088"/>
            <a:ext cx="839598" cy="82678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299804" y="43448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1161004" y="5885661"/>
            <a:ext cx="839598" cy="82678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373054" y="597588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6</a:t>
            </a:r>
            <a:endParaRPr lang="zh-CN" alt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5268953" y="5877272"/>
            <a:ext cx="839598" cy="8267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526582" y="59561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0" y="875235"/>
            <a:ext cx="106428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○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里填上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NEU-B6"/>
                <a:cs typeface="Times New Roman"/>
              </a:rPr>
              <a:t>􀎩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 “</a:t>
            </a:r>
            <a:r>
              <a:rPr lang="en-US" altLang="zh-CN" sz="3600" dirty="0">
                <a:latin typeface="Times New Roman"/>
                <a:ea typeface="NEU-B6"/>
                <a:cs typeface="Times New Roman"/>
              </a:rPr>
              <a:t>􀎨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=</a:t>
            </a:r>
            <a:r>
              <a:rPr lang="en-US" altLang="zh-CN" sz="3600" dirty="0"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9+4       12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15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  <a:cs typeface="Times New Roman"/>
              </a:rPr>
              <a:t>-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5        9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8+5       9+4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16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7+9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12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7+6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8+7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10+2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85" r="56090"/>
          <a:stretch/>
        </p:blipFill>
        <p:spPr>
          <a:xfrm>
            <a:off x="1468073" y="2340065"/>
            <a:ext cx="763399" cy="760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27596" y="2344871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&gt;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85" r="56090"/>
          <a:stretch/>
        </p:blipFill>
        <p:spPr>
          <a:xfrm>
            <a:off x="4794960" y="2323713"/>
            <a:ext cx="763399" cy="7606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54483" y="2344871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&gt;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85" r="56090"/>
          <a:stretch/>
        </p:blipFill>
        <p:spPr>
          <a:xfrm>
            <a:off x="8133898" y="2332102"/>
            <a:ext cx="763399" cy="7606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85" r="56090"/>
          <a:stretch/>
        </p:blipFill>
        <p:spPr>
          <a:xfrm>
            <a:off x="1199456" y="3429000"/>
            <a:ext cx="763399" cy="7606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85" r="56090"/>
          <a:stretch/>
        </p:blipFill>
        <p:spPr>
          <a:xfrm>
            <a:off x="4392975" y="3420611"/>
            <a:ext cx="763399" cy="76068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85" r="56090"/>
          <a:stretch/>
        </p:blipFill>
        <p:spPr>
          <a:xfrm>
            <a:off x="8103835" y="3429000"/>
            <a:ext cx="763399" cy="7606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152483" y="2387045"/>
            <a:ext cx="582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7908" y="3450674"/>
            <a:ext cx="582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=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98566" y="3414951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Times New Roman"/>
                <a:ea typeface="方正楷体_GBK"/>
              </a:rPr>
              <a:t>&lt;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81407" y="3429000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&gt;</a:t>
            </a:r>
            <a:endParaRPr lang="zh-CN" altLang="en-US" sz="42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4437" y="895417"/>
            <a:ext cx="445506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4"/>
          <a:stretch/>
        </p:blipFill>
        <p:spPr bwMode="auto">
          <a:xfrm>
            <a:off x="584437" y="2254006"/>
            <a:ext cx="5257450" cy="2701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54006"/>
            <a:ext cx="5298677" cy="2743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463834" y="24641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23161" y="24593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38" y="3307276"/>
            <a:ext cx="4790942" cy="152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98.jpeg"/>
          <p:cNvPicPr/>
          <p:nvPr/>
        </p:nvPicPr>
        <p:blipFill rotWithShape="1">
          <a:blip r:embed="rId7"/>
          <a:srcRect l="57815" t="43011" r="4753" b="9457"/>
          <a:stretch/>
        </p:blipFill>
        <p:spPr>
          <a:xfrm>
            <a:off x="6484691" y="3353108"/>
            <a:ext cx="4563610" cy="13761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048" y="853472"/>
            <a:ext cx="445506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五、圈一圈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8" y="1707046"/>
            <a:ext cx="7854949" cy="2616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4040"/>
          <a:stretch/>
        </p:blipFill>
        <p:spPr>
          <a:xfrm>
            <a:off x="1819871" y="4793192"/>
            <a:ext cx="3267822" cy="7884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81567" y="4845205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pic>
        <p:nvPicPr>
          <p:cNvPr id="10" name="image9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36344" y="1703687"/>
            <a:ext cx="7435216" cy="26580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90141" y="4845204"/>
            <a:ext cx="31914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9         6        15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1040326"/>
            <a:ext cx="6638925" cy="303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4040"/>
          <a:stretch/>
        </p:blipFill>
        <p:spPr>
          <a:xfrm>
            <a:off x="1819871" y="4347634"/>
            <a:ext cx="3267822" cy="78845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54580" y="438573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pic>
        <p:nvPicPr>
          <p:cNvPr id="10" name="image10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347804" y="1014846"/>
            <a:ext cx="6138846" cy="30948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5475" y="4385734"/>
            <a:ext cx="3276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5         7        12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8792" y="861094"/>
            <a:ext cx="433965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六、看图列式计算。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0361" y="1806059"/>
            <a:ext cx="11200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一共有多少架</a:t>
            </a:r>
            <a:r>
              <a:rPr lang="en-US" altLang="zh-CN" sz="3600" dirty="0" smtClean="0">
                <a:latin typeface="Times New Roman"/>
                <a:ea typeface="方正楷体_GBK"/>
              </a:rPr>
              <a:t>?                      2.</a:t>
            </a:r>
            <a:endParaRPr lang="zh-CN" altLang="en-US" sz="3600" dirty="0"/>
          </a:p>
        </p:txBody>
      </p:sp>
      <p:pic>
        <p:nvPicPr>
          <p:cNvPr id="8" name="image1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566985"/>
            <a:ext cx="5330825" cy="192690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6292" y="4735821"/>
            <a:ext cx="3497825" cy="7606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47442" y="4793025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架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305360" y="4793025"/>
            <a:ext cx="3408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8    +     7       15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3" name="image10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895147" y="2421255"/>
            <a:ext cx="4535805" cy="201549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5147" y="4697747"/>
            <a:ext cx="3497825" cy="7606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320089" y="473466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方正楷体_GBK"/>
              </a:rPr>
              <a:t>(</a:t>
            </a:r>
            <a:r>
              <a:rPr lang="zh-CN" altLang="en-US" sz="3600" dirty="0" smtClean="0">
                <a:latin typeface="Times New Roman"/>
                <a:ea typeface="方正楷体_GBK"/>
              </a:rPr>
              <a:t>块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6840463" y="4768577"/>
            <a:ext cx="3552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smtClean="0">
                <a:solidFill>
                  <a:srgbClr val="E72582"/>
                </a:solidFill>
                <a:latin typeface="Times New Roman"/>
                <a:ea typeface="方正楷体_GBK"/>
              </a:rPr>
              <a:t>15   </a:t>
            </a:r>
            <a:r>
              <a:rPr lang="zh-CN" altLang="en-US" sz="3600" dirty="0">
                <a:solidFill>
                  <a:srgbClr val="E72582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-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  3       12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365</Words>
  <Application>Microsoft Office PowerPoint</Application>
  <PresentationFormat>自定义</PresentationFormat>
  <Paragraphs>106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NEU-B6</vt:lpstr>
      <vt:lpstr>微软雅黑</vt:lpstr>
      <vt:lpstr>方正大标宋_GBK</vt:lpstr>
      <vt:lpstr>方正楷体_GBK</vt:lpstr>
      <vt:lpstr>方正隶变_GBK</vt:lpstr>
      <vt:lpstr>Wingdings</vt:lpstr>
      <vt:lpstr>方正仿宋_GBK</vt:lpstr>
      <vt:lpstr>方正小标宋_GBK</vt:lpstr>
      <vt:lpstr>汉仪雅酷黑 95W</vt:lpstr>
      <vt:lpstr>方正黑体_GBK</vt:lpstr>
      <vt:lpstr>仿宋</vt:lpstr>
      <vt:lpstr>方正大标宋简体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260</cp:revision>
  <dcterms:created xsi:type="dcterms:W3CDTF">2019-06-19T02:08:00Z</dcterms:created>
  <dcterms:modified xsi:type="dcterms:W3CDTF">2026-02-28T02:03:56Z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