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4" r:id="rId7"/>
    <p:sldId id="525" r:id="rId8"/>
    <p:sldId id="528" r:id="rId9"/>
    <p:sldId id="520" r:id="rId10"/>
    <p:sldId id="427" r:id="rId11"/>
  </p:sldIdLst>
  <p:sldSz cx="12192000" cy="6858000"/>
  <p:notesSz cx="6858000" cy="9144000"/>
  <p:embeddedFontLs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仿宋_GBK" pitchFamily="65" charset="-122"/>
      <p:regular r:id="rId20"/>
    </p:embeddedFont>
    <p:embeddedFont>
      <p:font typeface="方正大标宋_GBK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大标宋简体" charset="-122"/>
      <p:regular r:id="rId25"/>
    </p:embeddedFont>
    <p:embeddedFont>
      <p:font typeface="方正楷体_GBK" pitchFamily="65" charset="-122"/>
      <p:regular r:id="rId26"/>
    </p:embeddedFont>
    <p:embeddedFont>
      <p:font typeface="方正隶变_GBK" charset="-122"/>
      <p:regular r:id="rId27"/>
    </p:embeddedFont>
    <p:embeddedFont>
      <p:font typeface="方正小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"/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5.png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"/><Relationship Id="rId3" Type="http://schemas.openxmlformats.org/officeDocument/2006/relationships/image" Target="../media/image3.png"/><Relationship Id="rId7" Type="http://schemas.openxmlformats.org/officeDocument/2006/relationships/image" Target="../media/image2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8.TIF"/><Relationship Id="rId9" Type="http://schemas.openxmlformats.org/officeDocument/2006/relationships/image" Target="../media/image2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古人计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（二）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="" xmlns:a16="http://schemas.microsoft.com/office/drawing/2014/main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208" y="1776261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74" y="2407819"/>
            <a:ext cx="5755240" cy="204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74" y="4579373"/>
            <a:ext cx="6415457" cy="209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7872907" y="3049073"/>
            <a:ext cx="249299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10+6=</a:t>
            </a:r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</a:endParaRPr>
          </a:p>
          <a:p>
            <a:endParaRPr lang="en-US" altLang="zh-CN" sz="3600" dirty="0">
              <a:solidFill>
                <a:srgbClr val="FF00FF"/>
              </a:solidFill>
              <a:latin typeface="Times New Roman"/>
              <a:ea typeface="方正楷体_GBK"/>
            </a:endParaRPr>
          </a:p>
          <a:p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</a:endParaRPr>
          </a:p>
          <a:p>
            <a:endParaRPr lang="en-US" altLang="zh-CN" sz="3600" dirty="0">
              <a:solidFill>
                <a:srgbClr val="FF00FF"/>
              </a:solidFill>
              <a:latin typeface="Times New Roman"/>
              <a:ea typeface="方正楷体_GBK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10+8=</a:t>
            </a:r>
            <a:endParaRPr lang="zh-CN" altLang="en-US" sz="36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5440"/>
          <a:stretch/>
        </p:blipFill>
        <p:spPr>
          <a:xfrm>
            <a:off x="9205250" y="2933299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5440"/>
          <a:stretch/>
        </p:blipFill>
        <p:spPr>
          <a:xfrm>
            <a:off x="9217511" y="5661248"/>
            <a:ext cx="839598" cy="826786"/>
          </a:xfrm>
          <a:prstGeom prst="rect">
            <a:avLst/>
          </a:prstGeom>
        </p:spPr>
      </p:pic>
      <p:pic>
        <p:nvPicPr>
          <p:cNvPr id="14" name="image18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4333353" y="2292563"/>
            <a:ext cx="2184893" cy="2080282"/>
          </a:xfrm>
          <a:prstGeom prst="rect">
            <a:avLst/>
          </a:prstGeom>
        </p:spPr>
      </p:pic>
      <p:pic>
        <p:nvPicPr>
          <p:cNvPr id="15" name="image20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4945749" y="4718196"/>
            <a:ext cx="2058182" cy="19596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301883" y="30095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02804" y="57668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1229"/>
            <a:ext cx="107770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4+10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10+7=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0+10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10+10=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10+9=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 6+10=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10+3=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     5+10=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4750" y="18424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29698" y="18591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4569" y="18591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7915" y="26340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9698" y="26302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84568" y="26302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8306" y="34502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8388" y="3462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78175"/>
            <a:ext cx="106931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&gt;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&lt;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marL="742950" indent="-742950">
              <a:lnSpc>
                <a:spcPct val="150000"/>
              </a:lnSpc>
              <a:spcAft>
                <a:spcPts val="0"/>
              </a:spcAft>
              <a:buAutoNum type="arabicPlain" startAt="12"/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16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17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15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10+3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18       10+10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74" r="70652"/>
          <a:stretch/>
        </p:blipFill>
        <p:spPr>
          <a:xfrm>
            <a:off x="1141566" y="1777127"/>
            <a:ext cx="771123" cy="8094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74" r="70652"/>
          <a:stretch/>
        </p:blipFill>
        <p:spPr>
          <a:xfrm>
            <a:off x="4655840" y="1806372"/>
            <a:ext cx="771123" cy="80949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74" r="70652"/>
          <a:stretch/>
        </p:blipFill>
        <p:spPr>
          <a:xfrm>
            <a:off x="1152946" y="3405206"/>
            <a:ext cx="771123" cy="8094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74" r="70652"/>
          <a:stretch/>
        </p:blipFill>
        <p:spPr>
          <a:xfrm>
            <a:off x="4622284" y="3395444"/>
            <a:ext cx="771123" cy="80949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61335" y="1760388"/>
            <a:ext cx="596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Times New Roman"/>
              </a:rPr>
              <a:t> </a:t>
            </a:r>
            <a:r>
              <a:rPr lang="en-US" altLang="zh-CN" sz="48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&lt;</a:t>
            </a:r>
            <a:endParaRPr lang="zh-CN" altLang="en-US" sz="48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2355" y="1796667"/>
            <a:ext cx="51809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600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6631" y="3383562"/>
            <a:ext cx="51809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600" dirty="0">
                <a:solidFill>
                  <a:srgbClr val="E72582"/>
                </a:solidFill>
                <a:latin typeface="Times New Roman"/>
                <a:ea typeface="方正楷体_GBK"/>
              </a:rPr>
              <a:t>&gt;</a:t>
            </a:r>
            <a:endParaRPr lang="zh-CN" altLang="en-US" sz="4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52347" y="3398937"/>
            <a:ext cx="596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Times New Roman"/>
              </a:rPr>
              <a:t> </a:t>
            </a:r>
            <a:r>
              <a:rPr lang="en-US" altLang="zh-CN" sz="4800" dirty="0">
                <a:solidFill>
                  <a:srgbClr val="E72582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&lt;</a:t>
            </a:r>
            <a:endParaRPr lang="zh-CN" altLang="en-US" sz="48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6953"/>
            <a:ext cx="108441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从右边起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计数器的第一位是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第二位是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(2)1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个十和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个一合起来是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(3)18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的个位上是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十位上是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8197" y="18928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5105" y="27575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4204" y="35612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29193" y="436631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4528" y="43537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7" y="1172254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(4)</a:t>
            </a:r>
            <a:endParaRPr lang="zh-CN" altLang="en-US" sz="36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098" y="1063593"/>
            <a:ext cx="5752988" cy="1014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058" y="2486283"/>
            <a:ext cx="5752987" cy="100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304443" y="1247754"/>
            <a:ext cx="3792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18              16    15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32716" y="2667245"/>
            <a:ext cx="4772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12                     18    20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962366"/>
            <a:ext cx="107938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(5)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最小的两位数是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与它相邻的两个数是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(6)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20, 18, 8, 15, 11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这些数中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大的数是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18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小的数是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8319" y="11285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94217" y="112858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1927" y="1999028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97140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4833" y="3645279"/>
            <a:ext cx="1783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8,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15,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2560" y="884056"/>
            <a:ext cx="387798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写一写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837474"/>
            <a:ext cx="1895392" cy="2075299"/>
          </a:xfrm>
          <a:prstGeom prst="rect">
            <a:avLst/>
          </a:prstGeom>
        </p:spPr>
      </p:pic>
      <p:pic>
        <p:nvPicPr>
          <p:cNvPr id="9" name="image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933316" y="1802344"/>
            <a:ext cx="1933223" cy="2116721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02" y="1659000"/>
            <a:ext cx="1943102" cy="225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943" y="1573310"/>
            <a:ext cx="1999973" cy="231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36812" y="4093397"/>
            <a:ext cx="10105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)            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)               20                       5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738906" y="4097737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6761" y="41072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image23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577582" y="1661701"/>
            <a:ext cx="2037912" cy="2231347"/>
          </a:xfrm>
          <a:prstGeom prst="rect">
            <a:avLst/>
          </a:prstGeom>
        </p:spPr>
      </p:pic>
      <p:pic>
        <p:nvPicPr>
          <p:cNvPr id="16" name="image24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341943" y="1583834"/>
            <a:ext cx="2109029" cy="23092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141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="" xmlns:a16="http://schemas.microsoft.com/office/drawing/2014/main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966" y="1784650"/>
            <a:ext cx="88408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个珠子表示不同的数。画一画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30"/>
          <a:stretch/>
        </p:blipFill>
        <p:spPr bwMode="auto">
          <a:xfrm>
            <a:off x="570368" y="2839583"/>
            <a:ext cx="2114109" cy="244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2748138" y="4454170"/>
            <a:ext cx="839598" cy="82678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30"/>
          <a:stretch/>
        </p:blipFill>
        <p:spPr bwMode="auto">
          <a:xfrm>
            <a:off x="4151784" y="2852936"/>
            <a:ext cx="2114109" cy="244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30"/>
          <a:stretch/>
        </p:blipFill>
        <p:spPr bwMode="auto">
          <a:xfrm>
            <a:off x="7678773" y="2839582"/>
            <a:ext cx="2114109" cy="244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6328802" y="4462279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9912424" y="4437112"/>
            <a:ext cx="839598" cy="826786"/>
          </a:xfrm>
          <a:prstGeom prst="rect">
            <a:avLst/>
          </a:prstGeom>
        </p:spPr>
      </p:pic>
      <p:pic>
        <p:nvPicPr>
          <p:cNvPr id="14" name="image2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52302" y="2969131"/>
            <a:ext cx="2095835" cy="2294768"/>
          </a:xfrm>
          <a:prstGeom prst="rect">
            <a:avLst/>
          </a:prstGeom>
        </p:spPr>
      </p:pic>
      <p:pic>
        <p:nvPicPr>
          <p:cNvPr id="15" name="image2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4215907" y="2950451"/>
            <a:ext cx="2112895" cy="2313447"/>
          </a:xfrm>
          <a:prstGeom prst="rect">
            <a:avLst/>
          </a:prstGeom>
        </p:spPr>
      </p:pic>
      <p:pic>
        <p:nvPicPr>
          <p:cNvPr id="16" name="image28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730895" y="2893673"/>
            <a:ext cx="2164751" cy="23702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942396" y="458208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56040" y="4581128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84432" y="45091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231</Words>
  <Application>Microsoft Office PowerPoint</Application>
  <PresentationFormat>自定义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NEU-BZ</vt:lpstr>
      <vt:lpstr>Times New Roman</vt:lpstr>
      <vt:lpstr>汉仪雅酷黑 95W</vt:lpstr>
      <vt:lpstr>Calibri</vt:lpstr>
      <vt:lpstr>方正仿宋_GBK</vt:lpstr>
      <vt:lpstr>方正大标宋_GBK</vt:lpstr>
      <vt:lpstr>方正黑体_GBK</vt:lpstr>
      <vt:lpstr>微软雅黑</vt:lpstr>
      <vt:lpstr>方正大标宋简体</vt:lpstr>
      <vt:lpstr>方正楷体_GBK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2026-02-27T06:39:26Z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