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11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方正大标宋简体" panose="02000000000000000000" pitchFamily="2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Relationship Id="rId9" Type="http://schemas.openxmlformats.org/officeDocument/2006/relationships/image" Target="../media/image9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5.png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买文具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2B8C310-FD72-43E5-A303-EB198875827E}"/>
              </a:ext>
            </a:extLst>
          </p:cNvPr>
          <p:cNvSpPr/>
          <p:nvPr/>
        </p:nvSpPr>
        <p:spPr>
          <a:xfrm>
            <a:off x="674754" y="1682115"/>
            <a:ext cx="6096000" cy="40173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画一画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>
                <a:solidFill>
                  <a:srgbClr val="000000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</a:t>
            </a:r>
            <a:r>
              <a:rPr lang="en-US" altLang="zh-CN" sz="3600">
                <a:solidFill>
                  <a:srgbClr val="000000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6=</a:t>
            </a:r>
            <a:endParaRPr lang="zh-CN" altLang="en-US" sz="360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4713A4C-E390-40A4-AEA6-AD48079E15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7775" y="3488793"/>
            <a:ext cx="7508486" cy="7812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8BE1DE0-E854-432B-984F-8D3C5311664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2060373" y="3578573"/>
            <a:ext cx="839598" cy="8267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4F7985A-AA5B-472B-AD4A-8753C0C6446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1998217" y="5022759"/>
            <a:ext cx="839598" cy="82678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CB53DA6-7136-4675-969D-D9F2FE7AB7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9728" y="5507538"/>
            <a:ext cx="7508486" cy="874902"/>
          </a:xfrm>
          <a:prstGeom prst="rect">
            <a:avLst/>
          </a:prstGeom>
        </p:spPr>
      </p:pic>
      <p:pic>
        <p:nvPicPr>
          <p:cNvPr id="12" name="image171.jpeg">
            <a:extLst>
              <a:ext uri="{FF2B5EF4-FFF2-40B4-BE49-F238E27FC236}">
                <a16:creationId xmlns:a16="http://schemas.microsoft.com/office/drawing/2014/main" id="{F92D67EE-FC25-4E89-B235-1BB29CC9296D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3227775" y="2877359"/>
            <a:ext cx="7508486" cy="1447783"/>
          </a:xfrm>
          <a:prstGeom prst="rect">
            <a:avLst/>
          </a:prstGeom>
        </p:spPr>
      </p:pic>
      <p:pic>
        <p:nvPicPr>
          <p:cNvPr id="14" name="image172.jpeg">
            <a:extLst>
              <a:ext uri="{FF2B5EF4-FFF2-40B4-BE49-F238E27FC236}">
                <a16:creationId xmlns:a16="http://schemas.microsoft.com/office/drawing/2014/main" id="{B0B8DDC4-B0C6-40B7-A078-80722262DE73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423252" y="4790361"/>
            <a:ext cx="7474962" cy="155023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7144B77-8494-412E-A093-2F7E41B88789}"/>
              </a:ext>
            </a:extLst>
          </p:cNvPr>
          <p:cNvSpPr/>
          <p:nvPr/>
        </p:nvSpPr>
        <p:spPr>
          <a:xfrm>
            <a:off x="2283064" y="367881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B0A2DBC-FBFF-4099-B7AE-1C0313735A0D}"/>
              </a:ext>
            </a:extLst>
          </p:cNvPr>
          <p:cNvSpPr/>
          <p:nvPr/>
        </p:nvSpPr>
        <p:spPr>
          <a:xfrm>
            <a:off x="2170921" y="515392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C21200C-6F00-4AD7-80FC-458C694AF125}"/>
              </a:ext>
            </a:extLst>
          </p:cNvPr>
          <p:cNvSpPr/>
          <p:nvPr/>
        </p:nvSpPr>
        <p:spPr>
          <a:xfrm>
            <a:off x="680085" y="841079"/>
            <a:ext cx="6096000" cy="16541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看图列式计算。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endParaRPr lang="zh-CN" altLang="en-US" sz="3600"/>
          </a:p>
        </p:txBody>
      </p:sp>
      <p:pic>
        <p:nvPicPr>
          <p:cNvPr id="8" name="image173.jpeg">
            <a:extLst>
              <a:ext uri="{FF2B5EF4-FFF2-40B4-BE49-F238E27FC236}">
                <a16:creationId xmlns:a16="http://schemas.microsoft.com/office/drawing/2014/main" id="{C699D587-DFC8-4E8C-9E0C-504FF9C711C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575039" y="1874731"/>
            <a:ext cx="4433648" cy="143176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C4A76DF-C520-42B7-99DA-776905C00E45}"/>
              </a:ext>
            </a:extLst>
          </p:cNvPr>
          <p:cNvSpPr/>
          <p:nvPr/>
        </p:nvSpPr>
        <p:spPr>
          <a:xfrm>
            <a:off x="1905703" y="3574935"/>
            <a:ext cx="28584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8+5=</a:t>
            </a:r>
            <a:r>
              <a:rPr lang="en-US" altLang="zh-CN" sz="3600">
                <a:solidFill>
                  <a:srgbClr val="A46AA6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49A370C-A91F-4976-9F2A-F316FF7CAB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3689"/>
          <a:stretch/>
        </p:blipFill>
        <p:spPr>
          <a:xfrm>
            <a:off x="1752253" y="4685010"/>
            <a:ext cx="3267822" cy="7944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B7560DA-348C-4D92-9EDD-E72546BD86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3030557" y="3528901"/>
            <a:ext cx="839598" cy="82678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5679225-A45F-4CAC-95CF-591B5E491E71}"/>
              </a:ext>
            </a:extLst>
          </p:cNvPr>
          <p:cNvSpPr/>
          <p:nvPr/>
        </p:nvSpPr>
        <p:spPr>
          <a:xfrm>
            <a:off x="5054580" y="4807820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7D61176-A61F-45A0-A527-AA97B2EEE8C9}"/>
              </a:ext>
            </a:extLst>
          </p:cNvPr>
          <p:cNvSpPr/>
          <p:nvPr/>
        </p:nvSpPr>
        <p:spPr>
          <a:xfrm>
            <a:off x="5020075" y="564673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71A57E8-A559-4BCF-90BF-4727BBFB8D1A}"/>
              </a:ext>
            </a:extLst>
          </p:cNvPr>
          <p:cNvSpPr/>
          <p:nvPr/>
        </p:nvSpPr>
        <p:spPr>
          <a:xfrm>
            <a:off x="3127190" y="36003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5BDE2BA-A527-4669-A061-DB50399C0F50}"/>
              </a:ext>
            </a:extLst>
          </p:cNvPr>
          <p:cNvSpPr/>
          <p:nvPr/>
        </p:nvSpPr>
        <p:spPr>
          <a:xfrm>
            <a:off x="1819871" y="4807820"/>
            <a:ext cx="3089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13        8         5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CC43301-8C83-4479-90B4-512F9423558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3689"/>
          <a:stretch/>
        </p:blipFill>
        <p:spPr>
          <a:xfrm>
            <a:off x="1752253" y="5590783"/>
            <a:ext cx="3267822" cy="79447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1B921613-CD31-43AE-BEAE-841673B515BA}"/>
              </a:ext>
            </a:extLst>
          </p:cNvPr>
          <p:cNvSpPr/>
          <p:nvPr/>
        </p:nvSpPr>
        <p:spPr>
          <a:xfrm>
            <a:off x="1802618" y="5653209"/>
            <a:ext cx="3089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13        5         8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E93696A-7DC4-4FC2-ABC8-F3D799708D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265" y="1052348"/>
            <a:ext cx="7687214" cy="179457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30B12B8-4B9D-4A68-877F-0CB5F0177437}"/>
              </a:ext>
            </a:extLst>
          </p:cNvPr>
          <p:cNvSpPr/>
          <p:nvPr/>
        </p:nvSpPr>
        <p:spPr>
          <a:xfrm>
            <a:off x="1537668" y="3140466"/>
            <a:ext cx="29738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9+4=</a:t>
            </a:r>
            <a:r>
              <a:rPr lang="en-US" altLang="zh-CN" sz="3600">
                <a:solidFill>
                  <a:srgbClr val="A46AA6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D766D59-7ED6-4369-A424-50466E0A6CB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3689"/>
          <a:stretch/>
        </p:blipFill>
        <p:spPr>
          <a:xfrm>
            <a:off x="1408271" y="4118279"/>
            <a:ext cx="3267822" cy="7944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AA4C5D1-3697-4A62-9EDA-313405DC73B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3689"/>
          <a:stretch/>
        </p:blipFill>
        <p:spPr>
          <a:xfrm>
            <a:off x="1399644" y="5093064"/>
            <a:ext cx="3267822" cy="7944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322C549-F408-43BF-958E-F4001112112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5440"/>
          <a:stretch/>
        </p:blipFill>
        <p:spPr>
          <a:xfrm>
            <a:off x="2604814" y="3088900"/>
            <a:ext cx="839598" cy="82678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6438EBAC-CF25-428C-B346-DE8E74ABB0BB}"/>
              </a:ext>
            </a:extLst>
          </p:cNvPr>
          <p:cNvSpPr/>
          <p:nvPr/>
        </p:nvSpPr>
        <p:spPr>
          <a:xfrm>
            <a:off x="2701447" y="31594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CB5BF6A-7E85-4A23-9D9E-0D0255A79F85}"/>
              </a:ext>
            </a:extLst>
          </p:cNvPr>
          <p:cNvSpPr/>
          <p:nvPr/>
        </p:nvSpPr>
        <p:spPr>
          <a:xfrm>
            <a:off x="1496818" y="4209228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13        9         4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4CAC528-F70E-440F-9C6F-F2E5A3D4ED7D}"/>
              </a:ext>
            </a:extLst>
          </p:cNvPr>
          <p:cNvSpPr/>
          <p:nvPr/>
        </p:nvSpPr>
        <p:spPr>
          <a:xfrm>
            <a:off x="1470938" y="5218519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13        4         9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17C4CEF-BFB2-4ACD-9510-818ACC0CB5B8}"/>
              </a:ext>
            </a:extLst>
          </p:cNvPr>
          <p:cNvSpPr/>
          <p:nvPr/>
        </p:nvSpPr>
        <p:spPr>
          <a:xfrm>
            <a:off x="505460" y="875087"/>
            <a:ext cx="11166080" cy="1654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说一说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                                                 (2)</a:t>
            </a:r>
            <a:endParaRPr lang="zh-CN" altLang="en-US" sz="3600"/>
          </a:p>
        </p:txBody>
      </p:sp>
      <p:pic>
        <p:nvPicPr>
          <p:cNvPr id="8" name="image175.jpeg">
            <a:extLst>
              <a:ext uri="{FF2B5EF4-FFF2-40B4-BE49-F238E27FC236}">
                <a16:creationId xmlns:a16="http://schemas.microsoft.com/office/drawing/2014/main" id="{85100E3B-546E-4C8E-B1E5-288B1F75267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66731" y="2089091"/>
            <a:ext cx="4525710" cy="1549766"/>
          </a:xfrm>
          <a:prstGeom prst="rect">
            <a:avLst/>
          </a:prstGeom>
        </p:spPr>
      </p:pic>
      <p:pic>
        <p:nvPicPr>
          <p:cNvPr id="9" name="image176.jpeg">
            <a:extLst>
              <a:ext uri="{FF2B5EF4-FFF2-40B4-BE49-F238E27FC236}">
                <a16:creationId xmlns:a16="http://schemas.microsoft.com/office/drawing/2014/main" id="{004E1405-CFBE-43AF-8D9A-5FB595AED2C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279891" y="1897859"/>
            <a:ext cx="3830932" cy="174099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ABA3B08-3703-45EA-8370-B21BC4CB01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2245"/>
          <a:stretch/>
        </p:blipFill>
        <p:spPr>
          <a:xfrm>
            <a:off x="1408271" y="4103749"/>
            <a:ext cx="3560544" cy="80949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47133E9-6E12-45F6-8B9D-90122D26B04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2245"/>
          <a:stretch/>
        </p:blipFill>
        <p:spPr>
          <a:xfrm>
            <a:off x="6990274" y="4103748"/>
            <a:ext cx="3560544" cy="80949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1247D92-23FF-41FA-9DA9-441D45EE7AFF}"/>
              </a:ext>
            </a:extLst>
          </p:cNvPr>
          <p:cNvSpPr/>
          <p:nvPr/>
        </p:nvSpPr>
        <p:spPr>
          <a:xfrm>
            <a:off x="4684791" y="426691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颗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）</a:t>
            </a:r>
            <a:endParaRPr lang="zh-CN" alt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7B2DCA2-9F4B-429F-919C-5E8851822965}"/>
              </a:ext>
            </a:extLst>
          </p:cNvPr>
          <p:cNvSpPr/>
          <p:nvPr/>
        </p:nvSpPr>
        <p:spPr>
          <a:xfrm>
            <a:off x="10257455" y="424103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（条）</a:t>
            </a:r>
            <a:endParaRPr lang="zh-CN" alt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C6327DC-3EAE-42C7-A015-17008BF3D0D3}"/>
              </a:ext>
            </a:extLst>
          </p:cNvPr>
          <p:cNvSpPr/>
          <p:nvPr/>
        </p:nvSpPr>
        <p:spPr>
          <a:xfrm>
            <a:off x="1401448" y="4185330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 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4992F97-F808-474F-873D-021198F85697}"/>
              </a:ext>
            </a:extLst>
          </p:cNvPr>
          <p:cNvSpPr/>
          <p:nvPr/>
        </p:nvSpPr>
        <p:spPr>
          <a:xfrm>
            <a:off x="7043124" y="4185330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8         4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0945DD2-28BA-4EFE-B14C-672107BCF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766" y="1033802"/>
            <a:ext cx="8023914" cy="239519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DE8271D-1169-48AC-AC33-8FF9039994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245"/>
          <a:stretch/>
        </p:blipFill>
        <p:spPr>
          <a:xfrm>
            <a:off x="2064591" y="3715560"/>
            <a:ext cx="3560544" cy="80949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3831801-816A-493F-B1CA-E87544BF5890}"/>
              </a:ext>
            </a:extLst>
          </p:cNvPr>
          <p:cNvSpPr/>
          <p:nvPr/>
        </p:nvSpPr>
        <p:spPr>
          <a:xfrm>
            <a:off x="5374904" y="379714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（粒）</a:t>
            </a:r>
            <a:endParaRPr lang="zh-CN" alt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5ADA704-6498-43E6-A6B3-0DFD0D59C4BC}"/>
              </a:ext>
            </a:extLst>
          </p:cNvPr>
          <p:cNvSpPr/>
          <p:nvPr/>
        </p:nvSpPr>
        <p:spPr>
          <a:xfrm>
            <a:off x="2162461" y="3827920"/>
            <a:ext cx="340157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</a:t>
            </a:r>
            <a:r>
              <a:rPr lang="en-US" altLang="zh-CN" sz="34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5         9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61E9C12-F503-4D89-8BC0-1E9FB6ECA6A4}"/>
              </a:ext>
            </a:extLst>
          </p:cNvPr>
          <p:cNvSpPr/>
          <p:nvPr/>
        </p:nvSpPr>
        <p:spPr>
          <a:xfrm>
            <a:off x="761999" y="2041057"/>
            <a:ext cx="10538605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淘气在计算一道减法算式时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错把减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看成了加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这样得到的结果是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20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。正确的结果是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2B20BB9-BDDB-48D6-BA32-766C6B93BC6B}"/>
              </a:ext>
            </a:extLst>
          </p:cNvPr>
          <p:cNvSpPr/>
          <p:nvPr/>
        </p:nvSpPr>
        <p:spPr>
          <a:xfrm>
            <a:off x="8735826" y="305312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177</Words>
  <Application>Microsoft Office PowerPoint</Application>
  <PresentationFormat>宽屏</PresentationFormat>
  <Paragraphs>48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方正小标宋_GBK</vt:lpstr>
      <vt:lpstr>方正楷体_GBK</vt:lpstr>
      <vt:lpstr>微软雅黑</vt:lpstr>
      <vt:lpstr>方正大标宋简体</vt:lpstr>
      <vt:lpstr>方正仿宋_GBK</vt:lpstr>
      <vt:lpstr>方正隶变_GBK</vt:lpstr>
      <vt:lpstr>Wingdings</vt:lpstr>
      <vt:lpstr>Arial</vt:lpstr>
      <vt:lpstr>Times New Roman</vt:lpstr>
      <vt:lpstr>方正大标宋_GBK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224</cp:revision>
  <dcterms:created xsi:type="dcterms:W3CDTF">2019-06-19T02:08:00Z</dcterms:created>
  <dcterms:modified xsi:type="dcterms:W3CDTF">2026-03-11T09:04:15Z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