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3" r:id="rId6"/>
    <p:sldId id="520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大标宋_GBK" charset="-122"/>
      <p:regular r:id="rId11"/>
    </p:embeddedFont>
    <p:embeddedFont>
      <p:font typeface="方正楷体_GBK" pitchFamily="65" charset="-122"/>
      <p:regular r:id="rId12"/>
    </p:embeddedFont>
    <p:embeddedFont>
      <p:font typeface="方正隶变_GBK" charset="-122"/>
      <p:regular r:id="rId13"/>
    </p:embeddedFont>
    <p:embeddedFont>
      <p:font typeface="方正仿宋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方正大标宋简体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TIF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做个加法表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.jpeg">
            <a:extLst>
              <a:ext uri="{FF2B5EF4-FFF2-40B4-BE49-F238E27FC236}">
                <a16:creationId xmlns="" xmlns:a16="http://schemas.microsoft.com/office/drawing/2014/main" id="{E5C66046-0F15-40E8-B3F6-EAE7C9472C94}"/>
              </a:ext>
            </a:extLst>
          </p:cNvPr>
          <p:cNvPicPr/>
          <p:nvPr/>
        </p:nvPicPr>
        <p:blipFill rotWithShape="1">
          <a:blip r:embed="rId4"/>
          <a:srcRect r="20967"/>
          <a:stretch/>
        </p:blipFill>
        <p:spPr>
          <a:xfrm>
            <a:off x="588474" y="946407"/>
            <a:ext cx="3016289" cy="577465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063302"/>
              </p:ext>
            </p:extLst>
          </p:nvPr>
        </p:nvGraphicFramePr>
        <p:xfrm>
          <a:off x="810755" y="1931269"/>
          <a:ext cx="10395863" cy="3991568"/>
        </p:xfrm>
        <a:graphic>
          <a:graphicData uri="http://schemas.openxmlformats.org/drawingml/2006/table">
            <a:tbl>
              <a:tblPr firstRow="1" firstCol="1" bandRow="1"/>
              <a:tblGrid>
                <a:gridCol w="651778"/>
                <a:gridCol w="1195606"/>
                <a:gridCol w="1194587"/>
                <a:gridCol w="1195606"/>
                <a:gridCol w="1194587"/>
                <a:gridCol w="1195606"/>
                <a:gridCol w="1195606"/>
                <a:gridCol w="1194587"/>
                <a:gridCol w="1194587"/>
                <a:gridCol w="183313"/>
              </a:tblGrid>
              <a:tr h="49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11</a:t>
                      </a:r>
                      <a:endParaRPr lang="zh-CN" sz="2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9+2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6+5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4+7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3+8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2+9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12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8+4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7+5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3+9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9+4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14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6+8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15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9+6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16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17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18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9+9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535128" y="1507813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9+3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200" y="2671461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9+5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4944" y="3837369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9+7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1722" y="4385237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9+8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1681" y="913886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8+3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11680" y="2083422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8+5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11681" y="2645997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8+6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11681" y="3260923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8+7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86513" y="3837368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8+8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11680" y="4391421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8+9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95197" y="955831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7+4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95196" y="2088562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7+6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95197" y="2660570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7+7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03586" y="3260922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7+8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03586" y="3820591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7+9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37509" y="1503564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6+6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37509" y="2088562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6+7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65780" y="955831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5+6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69948" y="1518272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5+7</a:t>
            </a:r>
            <a:endParaRPr lang="zh-CN" altLang="en-US" sz="3600" dirty="0">
              <a:solidFill>
                <a:srgbClr val="E72582"/>
              </a:solidFill>
              <a:latin typeface="Times New Roman"/>
              <a:ea typeface="方正楷体_GBK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86725" y="2064439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5+8</a:t>
            </a:r>
            <a:endParaRPr lang="zh-CN" altLang="en-US" sz="3600" dirty="0">
              <a:solidFill>
                <a:srgbClr val="E72582"/>
              </a:solidFill>
              <a:latin typeface="Times New Roman"/>
              <a:ea typeface="方正楷体_GBK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40907" y="1532845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4+8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96833" y="2109319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4+9</a:t>
            </a:r>
            <a:endParaRPr lang="zh-CN" altLang="en-US" sz="3600" dirty="0">
              <a:solidFill>
                <a:srgbClr val="E72582"/>
              </a:solidFill>
              <a:latin typeface="Times New Roman"/>
              <a:ea typeface="方正楷体_GBK"/>
            </a:endParaRPr>
          </a:p>
        </p:txBody>
      </p:sp>
      <p:grpSp>
        <p:nvGrpSpPr>
          <p:cNvPr id="1028" name="组合 1027"/>
          <p:cNvGrpSpPr/>
          <p:nvPr/>
        </p:nvGrpSpPr>
        <p:grpSpPr>
          <a:xfrm>
            <a:off x="5862796" y="2710802"/>
            <a:ext cx="5603920" cy="2429445"/>
            <a:chOff x="5862796" y="1955792"/>
            <a:chExt cx="5603920" cy="242944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2796" y="1955792"/>
              <a:ext cx="5603920" cy="2429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24" name="矩形 1023"/>
            <p:cNvSpPr/>
            <p:nvPr/>
          </p:nvSpPr>
          <p:spPr>
            <a:xfrm>
              <a:off x="5862796" y="1955792"/>
              <a:ext cx="3118591" cy="11288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" r="2017"/>
          <a:stretch/>
        </p:blipFill>
        <p:spPr bwMode="auto">
          <a:xfrm>
            <a:off x="3527798" y="5140247"/>
            <a:ext cx="7531111" cy="1619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矩形 37"/>
          <p:cNvSpPr/>
          <p:nvPr/>
        </p:nvSpPr>
        <p:spPr>
          <a:xfrm>
            <a:off x="7147830" y="584580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多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030" name="矩形 1029"/>
          <p:cNvSpPr/>
          <p:nvPr/>
        </p:nvSpPr>
        <p:spPr>
          <a:xfrm>
            <a:off x="4387732" y="577030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164357"/>
              </p:ext>
            </p:extLst>
          </p:nvPr>
        </p:nvGraphicFramePr>
        <p:xfrm>
          <a:off x="680403" y="947857"/>
          <a:ext cx="10972621" cy="4605448"/>
        </p:xfrm>
        <a:graphic>
          <a:graphicData uri="http://schemas.openxmlformats.org/drawingml/2006/table">
            <a:tbl>
              <a:tblPr firstRow="1" firstCol="1" bandRow="1"/>
              <a:tblGrid>
                <a:gridCol w="687938"/>
                <a:gridCol w="1261938"/>
                <a:gridCol w="1260862"/>
                <a:gridCol w="1261938"/>
                <a:gridCol w="1260862"/>
                <a:gridCol w="1261938"/>
                <a:gridCol w="1261938"/>
                <a:gridCol w="1260862"/>
                <a:gridCol w="1260862"/>
                <a:gridCol w="193483"/>
              </a:tblGrid>
              <a:tr h="57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11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9+2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6+5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4+7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3+8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2+9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2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12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8+4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7+5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3+9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7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13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9+4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7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14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6+8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7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15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9+6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7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16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7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17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75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18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9+9</a:t>
                      </a:r>
                      <a:endParaRPr lang="zh-CN" sz="360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 </a:t>
                      </a:r>
                      <a:endParaRPr lang="zh-CN" sz="3600" dirty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43791" marR="4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矩形 24"/>
          <p:cNvSpPr/>
          <p:nvPr/>
        </p:nvSpPr>
        <p:spPr>
          <a:xfrm>
            <a:off x="5356404" y="3260921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6+9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29" name="矩形 1028"/>
          <p:cNvSpPr/>
          <p:nvPr/>
        </p:nvSpPr>
        <p:spPr>
          <a:xfrm>
            <a:off x="9438991" y="437464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相同</a:t>
            </a:r>
            <a:endParaRPr lang="zh-CN" altLang="en-US" sz="3600" b="1" dirty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11893" y="2671461"/>
            <a:ext cx="906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5+9</a:t>
            </a:r>
            <a:endParaRPr lang="zh-CN" altLang="en-US" sz="3600" dirty="0">
              <a:solidFill>
                <a:srgbClr val="E72582"/>
              </a:solidFill>
              <a:latin typeface="Times New Roman"/>
              <a:ea typeface="方正楷体_GBK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30" grpId="0"/>
      <p:bldP spid="31" grpId="0"/>
      <p:bldP spid="38" grpId="0"/>
      <p:bldP spid="1030" grpId="0"/>
      <p:bldP spid="25" grpId="0"/>
      <p:bldP spid="10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8751" y="875667"/>
            <a:ext cx="2377574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" t="3357"/>
          <a:stretch/>
        </p:blipFill>
        <p:spPr bwMode="auto">
          <a:xfrm>
            <a:off x="620787" y="2054400"/>
            <a:ext cx="5265930" cy="274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6"/>
          <a:stretch/>
        </p:blipFill>
        <p:spPr bwMode="auto">
          <a:xfrm>
            <a:off x="6008686" y="1989617"/>
            <a:ext cx="5268287" cy="274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67255" y="37392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9456" y="29249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2361" y="23188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20908" y="21209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91744" y="22901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1824" y="29249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7888" y="36918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62444" y="3700254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67817" y="24928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56240" y="20608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696400" y="24208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526940" y="36415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19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6927" y="954140"/>
            <a:ext cx="30444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一共有多少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21361" y="1738873"/>
            <a:ext cx="4153978" cy="162301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2325" y="3653959"/>
            <a:ext cx="3497825" cy="760685"/>
          </a:xfrm>
          <a:prstGeom prst="rect">
            <a:avLst/>
          </a:prstGeom>
        </p:spPr>
      </p:pic>
      <p:pic>
        <p:nvPicPr>
          <p:cNvPr id="10" name="image8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616415" y="1887512"/>
            <a:ext cx="3743988" cy="132573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2578" y="3653958"/>
            <a:ext cx="3497825" cy="7606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29815" y="3707021"/>
            <a:ext cx="6720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瓶</a:t>
            </a:r>
            <a:r>
              <a:rPr lang="en-US" altLang="zh-CN" sz="3600" dirty="0" smtClean="0">
                <a:latin typeface="Times New Roman"/>
                <a:ea typeface="方正楷体_GBK"/>
              </a:rPr>
              <a:t>)</a:t>
            </a:r>
            <a:r>
              <a:rPr lang="en-US" altLang="zh-CN" sz="3600" dirty="0">
                <a:latin typeface="Times New Roman"/>
                <a:ea typeface="方正楷体_GBK"/>
              </a:rPr>
              <a:t> </a:t>
            </a:r>
            <a:r>
              <a:rPr lang="zh-CN" altLang="en-US" sz="3600" dirty="0">
                <a:latin typeface="Times New Roman"/>
                <a:ea typeface="方正楷体_GBK"/>
              </a:rPr>
              <a:t> </a:t>
            </a:r>
            <a:r>
              <a:rPr lang="zh-CN" altLang="en-US" sz="3600" dirty="0" smtClean="0">
                <a:latin typeface="Times New Roman"/>
                <a:ea typeface="方正楷体_GBK"/>
              </a:rPr>
              <a:t>                                    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(</a:t>
            </a:r>
            <a:r>
              <a:rPr lang="zh-CN" altLang="en-US" sz="3600" dirty="0" smtClean="0">
                <a:latin typeface="Times New Roman"/>
                <a:ea typeface="方正楷体_GBK"/>
              </a:rPr>
              <a:t>本</a:t>
            </a:r>
            <a:r>
              <a:rPr lang="en-US" altLang="zh-CN" sz="3600" dirty="0" smtClean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237289" y="3716745"/>
            <a:ext cx="34428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9     +    3  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09762" y="3717032"/>
            <a:ext cx="34428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5     +    6        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.jpeg">
            <a:extLst>
              <a:ext uri="{FF2B5EF4-FFF2-40B4-BE49-F238E27FC236}">
                <a16:creationId xmlns="" xmlns:a16="http://schemas.microsoft.com/office/drawing/2014/main" id="{2A9451B7-49D8-428C-99FB-25896EEC702C}"/>
              </a:ext>
            </a:extLst>
          </p:cNvPr>
          <p:cNvPicPr/>
          <p:nvPr/>
        </p:nvPicPr>
        <p:blipFill rotWithShape="1">
          <a:blip r:embed="rId4"/>
          <a:srcRect r="25015"/>
          <a:stretch/>
        </p:blipFill>
        <p:spPr>
          <a:xfrm>
            <a:off x="570368" y="946407"/>
            <a:ext cx="2824681" cy="624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472" y="175109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摘果子。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81" y="2279979"/>
            <a:ext cx="9957732" cy="2617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" t="8891" r="1478"/>
          <a:stretch/>
        </p:blipFill>
        <p:spPr bwMode="auto">
          <a:xfrm>
            <a:off x="570368" y="5104850"/>
            <a:ext cx="11434195" cy="1458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3942656" y="551077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40416" y="553890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168</Words>
  <Application>Microsoft Office PowerPoint</Application>
  <PresentationFormat>自定义</PresentationFormat>
  <Paragraphs>170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微软雅黑</vt:lpstr>
      <vt:lpstr>方正大标宋_GBK</vt:lpstr>
      <vt:lpstr>方正楷体_GBK</vt:lpstr>
      <vt:lpstr>方正隶变_GBK</vt:lpstr>
      <vt:lpstr>Wingdings</vt:lpstr>
      <vt:lpstr>方正仿宋_GBK</vt:lpstr>
      <vt:lpstr>方正小标宋_GBK</vt:lpstr>
      <vt:lpstr>汉仪雅酷黑 95W</vt:lpstr>
      <vt:lpstr>方正黑体_GBK</vt:lpstr>
      <vt:lpstr>方正大标宋简体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261</cp:revision>
  <dcterms:created xsi:type="dcterms:W3CDTF">2019-06-19T02:08:00Z</dcterms:created>
  <dcterms:modified xsi:type="dcterms:W3CDTF">2026-02-28T00:28:59Z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