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1" r:id="rId5"/>
    <p:sldId id="522" r:id="rId6"/>
    <p:sldId id="523" r:id="rId7"/>
    <p:sldId id="511" r:id="rId8"/>
    <p:sldId id="533" r:id="rId9"/>
    <p:sldId id="534" r:id="rId10"/>
    <p:sldId id="535" r:id="rId11"/>
    <p:sldId id="536" r:id="rId12"/>
    <p:sldId id="537" r:id="rId13"/>
    <p:sldId id="538" r:id="rId14"/>
    <p:sldId id="539" r:id="rId15"/>
    <p:sldId id="540" r:id="rId16"/>
    <p:sldId id="427" r:id="rId17"/>
  </p:sldIdLst>
  <p:sldSz cx="12192000" cy="6858000"/>
  <p:notesSz cx="6858000" cy="9144000"/>
  <p:embeddedFontLst>
    <p:embeddedFont>
      <p:font typeface="NEU-BZ" panose="02010600010101010101" pitchFamily="2" charset="-122"/>
      <p:regular r:id="rId18"/>
      <p:bold r:id="rId19"/>
      <p:italic r:id="rId20"/>
      <p:boldItalic r:id="rId21"/>
    </p:embeddedFont>
    <p:embeddedFont>
      <p:font typeface="方正楷体_GBK" panose="03000509000000000000" pitchFamily="65" charset="-122"/>
      <p:regular r:id="rId22"/>
    </p:embeddedFont>
    <p:embeddedFont>
      <p:font typeface="楷体" panose="02010609060101010101" pitchFamily="49" charset="-122"/>
      <p:regular r:id="rId23"/>
    </p:embeddedFont>
    <p:embeddedFont>
      <p:font typeface="方正大标宋_GBK" panose="03000509000000000000" pitchFamily="65" charset="-122"/>
      <p:regular r:id="rId24"/>
    </p:embeddedFont>
    <p:embeddedFont>
      <p:font typeface="方正大标宋简体" panose="02000000000000000000" pitchFamily="2" charset="-122"/>
      <p:regular r:id="rId25"/>
    </p:embeddedFont>
    <p:embeddedFont>
      <p:font typeface="方正隶变_GBK" panose="03000509000000000000" pitchFamily="65" charset="-122"/>
      <p:regular r:id="rId26"/>
    </p:embeddedFont>
    <p:embeddedFont>
      <p:font typeface="方正小标宋_GBK" panose="03000509000000000000" pitchFamily="65" charset="-122"/>
      <p:regular r:id="rId27"/>
    </p:embeddedFont>
    <p:embeddedFont>
      <p:font typeface="微软雅黑" panose="020B0503020204020204" pitchFamily="34" charset="-122"/>
      <p:regular r:id="rId28"/>
      <p:bold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82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8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6" Type="http://schemas.openxmlformats.org/officeDocument/2006/relationships/image" Target="../media/image14.png"/><Relationship Id="rId5" Type="http://schemas.openxmlformats.org/officeDocument/2006/relationships/image" Target="../media/image17.TIF"/><Relationship Id="rId4" Type="http://schemas.openxmlformats.org/officeDocument/2006/relationships/image" Target="../media/image16.TI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3.png"/><Relationship Id="rId7" Type="http://schemas.openxmlformats.org/officeDocument/2006/relationships/image" Target="../media/image21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6" Type="http://schemas.openxmlformats.org/officeDocument/2006/relationships/image" Target="../media/image20.TIF"/><Relationship Id="rId5" Type="http://schemas.openxmlformats.org/officeDocument/2006/relationships/image" Target="../media/image19.TIF"/><Relationship Id="rId4" Type="http://schemas.openxmlformats.org/officeDocument/2006/relationships/image" Target="../media/image18.T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5" Type="http://schemas.openxmlformats.org/officeDocument/2006/relationships/image" Target="../media/image18.TIF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6" Type="http://schemas.openxmlformats.org/officeDocument/2006/relationships/image" Target="../media/image24.emf"/><Relationship Id="rId5" Type="http://schemas.openxmlformats.org/officeDocument/2006/relationships/image" Target="../media/image14.png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5" Type="http://schemas.openxmlformats.org/officeDocument/2006/relationships/image" Target="../media/image14.png"/><Relationship Id="rId4" Type="http://schemas.openxmlformats.org/officeDocument/2006/relationships/image" Target="../media/image25.T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7.png"/><Relationship Id="rId4" Type="http://schemas.openxmlformats.org/officeDocument/2006/relationships/image" Target="../media/image6.T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TIF"/><Relationship Id="rId3" Type="http://schemas.openxmlformats.org/officeDocument/2006/relationships/image" Target="../media/image3.png"/><Relationship Id="rId7" Type="http://schemas.openxmlformats.org/officeDocument/2006/relationships/image" Target="../media/image10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5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14.png"/><Relationship Id="rId4" Type="http://schemas.openxmlformats.org/officeDocument/2006/relationships/image" Target="../media/image13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5" Type="http://schemas.openxmlformats.org/officeDocument/2006/relationships/image" Target="../media/image14.png"/><Relationship Id="rId4" Type="http://schemas.openxmlformats.org/officeDocument/2006/relationships/image" Target="../media/image15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第三单元综合练习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一年级数学下册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AC79DD2-1A33-4446-A046-690AFC7A6B63}"/>
              </a:ext>
            </a:extLst>
          </p:cNvPr>
          <p:cNvSpPr/>
          <p:nvPr/>
        </p:nvSpPr>
        <p:spPr>
          <a:xfrm>
            <a:off x="591596" y="890593"/>
            <a:ext cx="10829778" cy="827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3.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共有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13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把。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      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4.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吃了多少个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?</a:t>
            </a:r>
            <a:endParaRPr lang="zh-CN" altLang="en-US" sz="3600"/>
          </a:p>
        </p:txBody>
      </p:sp>
      <p:pic>
        <p:nvPicPr>
          <p:cNvPr id="8" name="image280.jpeg">
            <a:extLst>
              <a:ext uri="{FF2B5EF4-FFF2-40B4-BE49-F238E27FC236}">
                <a16:creationId xmlns:a16="http://schemas.microsoft.com/office/drawing/2014/main" id="{FC781918-C1C4-4540-8FD7-DA07E703AC65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898152" y="1880647"/>
            <a:ext cx="3640610" cy="1548353"/>
          </a:xfrm>
          <a:prstGeom prst="rect">
            <a:avLst/>
          </a:prstGeom>
        </p:spPr>
      </p:pic>
      <p:pic>
        <p:nvPicPr>
          <p:cNvPr id="9" name="image281.jpeg">
            <a:extLst>
              <a:ext uri="{FF2B5EF4-FFF2-40B4-BE49-F238E27FC236}">
                <a16:creationId xmlns:a16="http://schemas.microsoft.com/office/drawing/2014/main" id="{0C59B8C6-DC70-47AF-B79D-15A49F14B388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6487950" y="1829320"/>
            <a:ext cx="4260563" cy="160693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9ADF08E1-5773-4FA4-82FE-49BC93F2D22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2872" y="4154102"/>
            <a:ext cx="3497825" cy="76068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A45BDB7B-30BC-4800-B229-07225ABBE57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34718" y="4154102"/>
            <a:ext cx="3497825" cy="760685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3C3C387A-4A07-4DC9-941B-90103FC67C2E}"/>
              </a:ext>
            </a:extLst>
          </p:cNvPr>
          <p:cNvSpPr/>
          <p:nvPr/>
        </p:nvSpPr>
        <p:spPr>
          <a:xfrm>
            <a:off x="4340022" y="4211278"/>
            <a:ext cx="9541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把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endParaRPr lang="zh-CN" altLang="en-US" sz="3600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213F51C1-13BC-4414-989D-5D32202E1C7E}"/>
              </a:ext>
            </a:extLst>
          </p:cNvPr>
          <p:cNvSpPr/>
          <p:nvPr/>
        </p:nvSpPr>
        <p:spPr>
          <a:xfrm>
            <a:off x="10057202" y="4211278"/>
            <a:ext cx="9541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endParaRPr lang="zh-CN" altLang="en-US" sz="360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900EE6E4-0E43-40BD-A078-6E4FA073A94A}"/>
              </a:ext>
            </a:extLst>
          </p:cNvPr>
          <p:cNvSpPr/>
          <p:nvPr/>
        </p:nvSpPr>
        <p:spPr>
          <a:xfrm>
            <a:off x="972872" y="4211277"/>
            <a:ext cx="33009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13    </a:t>
            </a:r>
            <a:r>
              <a:rPr lang="en-US" altLang="zh-CN" sz="360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  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5         8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77F6FA55-6938-470F-BA34-4287A4311058}"/>
              </a:ext>
            </a:extLst>
          </p:cNvPr>
          <p:cNvSpPr/>
          <p:nvPr/>
        </p:nvSpPr>
        <p:spPr>
          <a:xfrm>
            <a:off x="6733178" y="4206596"/>
            <a:ext cx="33009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15    </a:t>
            </a:r>
            <a:r>
              <a:rPr lang="en-US" altLang="zh-CN" sz="360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  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8         7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03142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CD12943-3775-4157-8C25-F3BCFFE8183A}"/>
              </a:ext>
            </a:extLst>
          </p:cNvPr>
          <p:cNvSpPr/>
          <p:nvPr/>
        </p:nvSpPr>
        <p:spPr>
          <a:xfrm>
            <a:off x="505460" y="937259"/>
            <a:ext cx="4455066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七、数一数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填一填。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282.jpeg">
            <a:extLst>
              <a:ext uri="{FF2B5EF4-FFF2-40B4-BE49-F238E27FC236}">
                <a16:creationId xmlns:a16="http://schemas.microsoft.com/office/drawing/2014/main" id="{84ABEE19-0E38-441A-B896-0952B8DCD138}"/>
              </a:ext>
            </a:extLst>
          </p:cNvPr>
          <p:cNvPicPr/>
          <p:nvPr/>
        </p:nvPicPr>
        <p:blipFill rotWithShape="1">
          <a:blip r:embed="rId4"/>
          <a:srcRect t="7294"/>
          <a:stretch/>
        </p:blipFill>
        <p:spPr>
          <a:xfrm>
            <a:off x="1327078" y="1761167"/>
            <a:ext cx="4138907" cy="3002489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48875322-E19E-4D50-8055-2C99E893808C}"/>
              </a:ext>
            </a:extLst>
          </p:cNvPr>
          <p:cNvSpPr/>
          <p:nvPr/>
        </p:nvSpPr>
        <p:spPr>
          <a:xfrm>
            <a:off x="670082" y="5184799"/>
            <a:ext cx="8974250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      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有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         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有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       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有</a:t>
            </a:r>
            <a:r>
              <a:rPr lang="en-US" altLang="zh-CN" sz="3600">
                <a:solidFill>
                  <a:srgbClr val="A46AA6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个。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1" name="image283.jpeg">
            <a:extLst>
              <a:ext uri="{FF2B5EF4-FFF2-40B4-BE49-F238E27FC236}">
                <a16:creationId xmlns:a16="http://schemas.microsoft.com/office/drawing/2014/main" id="{3A1E3548-0BE5-4D21-AE1C-D9889AE17C21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1141510" y="5204813"/>
            <a:ext cx="616227" cy="717723"/>
          </a:xfrm>
          <a:prstGeom prst="rect">
            <a:avLst/>
          </a:prstGeom>
        </p:spPr>
      </p:pic>
      <p:pic>
        <p:nvPicPr>
          <p:cNvPr id="12" name="image284.jpeg">
            <a:extLst>
              <a:ext uri="{FF2B5EF4-FFF2-40B4-BE49-F238E27FC236}">
                <a16:creationId xmlns:a16="http://schemas.microsoft.com/office/drawing/2014/main" id="{C92FB8C5-2425-43ED-8CF9-CCC67D69EC4D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3908556" y="5310310"/>
            <a:ext cx="603058" cy="603058"/>
          </a:xfrm>
          <a:prstGeom prst="rect">
            <a:avLst/>
          </a:prstGeom>
        </p:spPr>
      </p:pic>
      <p:pic>
        <p:nvPicPr>
          <p:cNvPr id="13" name="image285.jpeg">
            <a:extLst>
              <a:ext uri="{FF2B5EF4-FFF2-40B4-BE49-F238E27FC236}">
                <a16:creationId xmlns:a16="http://schemas.microsoft.com/office/drawing/2014/main" id="{F02DE2E0-EE06-4A4C-A2AD-2168BBEDBA5D}"/>
              </a:ext>
            </a:extLst>
          </p:cNvPr>
          <p:cNvPicPr/>
          <p:nvPr/>
        </p:nvPicPr>
        <p:blipFill>
          <a:blip r:embed="rId7"/>
          <a:stretch>
            <a:fillRect/>
          </a:stretch>
        </p:blipFill>
        <p:spPr>
          <a:xfrm>
            <a:off x="6980575" y="5115408"/>
            <a:ext cx="498505" cy="79796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457137D0-5730-4646-B764-500AF79606D4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r="75440"/>
          <a:stretch/>
        </p:blipFill>
        <p:spPr>
          <a:xfrm>
            <a:off x="2266640" y="5136825"/>
            <a:ext cx="839598" cy="826786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C8CFA00B-1FAB-473C-93BA-A56BF477CC77}"/>
              </a:ext>
            </a:extLst>
          </p:cNvPr>
          <p:cNvSpPr/>
          <p:nvPr/>
        </p:nvSpPr>
        <p:spPr>
          <a:xfrm>
            <a:off x="2402359" y="5240508"/>
            <a:ext cx="6292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11</a:t>
            </a:r>
            <a:endParaRPr lang="zh-CN" altLang="en-US" sz="3600">
              <a:solidFill>
                <a:srgbClr val="E72582"/>
              </a:solidFill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6914E7CC-C68A-4D2C-B449-C6FB7819378D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r="75440"/>
          <a:stretch/>
        </p:blipFill>
        <p:spPr>
          <a:xfrm>
            <a:off x="5365649" y="5161640"/>
            <a:ext cx="839598" cy="826786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7200B296-CDD2-43CA-A147-DDF5F090158B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r="75440"/>
          <a:stretch/>
        </p:blipFill>
        <p:spPr>
          <a:xfrm>
            <a:off x="8169234" y="5161640"/>
            <a:ext cx="839598" cy="826786"/>
          </a:xfrm>
          <a:prstGeom prst="rect">
            <a:avLst/>
          </a:prstGeom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id="{CC649C1F-4F15-4249-B2A2-E23D947B22DC}"/>
              </a:ext>
            </a:extLst>
          </p:cNvPr>
          <p:cNvSpPr/>
          <p:nvPr/>
        </p:nvSpPr>
        <p:spPr>
          <a:xfrm>
            <a:off x="5593189" y="5276205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4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7C82F9A1-9AA6-46CF-8596-26FC4BFDAF7B}"/>
              </a:ext>
            </a:extLst>
          </p:cNvPr>
          <p:cNvSpPr/>
          <p:nvPr/>
        </p:nvSpPr>
        <p:spPr>
          <a:xfrm>
            <a:off x="8370894" y="5241700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7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77398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A233A611-4051-4FCD-A06B-1AF7EBD84C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1872" y="4323246"/>
            <a:ext cx="9782355" cy="1892083"/>
          </a:xfrm>
          <a:prstGeom prst="rect">
            <a:avLst/>
          </a:prstGeom>
        </p:spPr>
      </p:pic>
      <p:pic>
        <p:nvPicPr>
          <p:cNvPr id="8" name="image282.jpeg">
            <a:extLst>
              <a:ext uri="{FF2B5EF4-FFF2-40B4-BE49-F238E27FC236}">
                <a16:creationId xmlns:a16="http://schemas.microsoft.com/office/drawing/2014/main" id="{CFE8CB2D-F8D6-4E21-9D41-16D6468E1E0F}"/>
              </a:ext>
            </a:extLst>
          </p:cNvPr>
          <p:cNvPicPr/>
          <p:nvPr/>
        </p:nvPicPr>
        <p:blipFill rotWithShape="1">
          <a:blip r:embed="rId5"/>
          <a:srcRect t="7294"/>
          <a:stretch/>
        </p:blipFill>
        <p:spPr>
          <a:xfrm>
            <a:off x="1282687" y="873162"/>
            <a:ext cx="4495752" cy="3261355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53D42CAF-446F-4D6D-BF44-65EF7764F3DB}"/>
              </a:ext>
            </a:extLst>
          </p:cNvPr>
          <p:cNvSpPr/>
          <p:nvPr/>
        </p:nvSpPr>
        <p:spPr>
          <a:xfrm>
            <a:off x="3530563" y="4426152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7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287E668-90F4-418C-835E-13A65ACC6F65}"/>
              </a:ext>
            </a:extLst>
          </p:cNvPr>
          <p:cNvSpPr/>
          <p:nvPr/>
        </p:nvSpPr>
        <p:spPr>
          <a:xfrm>
            <a:off x="6086190" y="4426152"/>
            <a:ext cx="34977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11    </a:t>
            </a:r>
            <a:r>
              <a:rPr lang="en-US" altLang="zh-CN" sz="360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  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4         7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8E934387-A5DB-4F91-B51E-626AB149BB4D}"/>
              </a:ext>
            </a:extLst>
          </p:cNvPr>
          <p:cNvSpPr/>
          <p:nvPr/>
        </p:nvSpPr>
        <p:spPr>
          <a:xfrm>
            <a:off x="3738312" y="548678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18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5E7F22EB-BCD7-4D7F-9608-9A9BF4C8D284}"/>
              </a:ext>
            </a:extLst>
          </p:cNvPr>
          <p:cNvSpPr/>
          <p:nvPr/>
        </p:nvSpPr>
        <p:spPr>
          <a:xfrm>
            <a:off x="6086190" y="5486783"/>
            <a:ext cx="342805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11    +     7       18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8068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1C2B533-7697-4899-B43B-5DD26E2739FE}"/>
              </a:ext>
            </a:extLst>
          </p:cNvPr>
          <p:cNvSpPr/>
          <p:nvPr/>
        </p:nvSpPr>
        <p:spPr>
          <a:xfrm>
            <a:off x="505460" y="906580"/>
            <a:ext cx="6096000" cy="16850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八、解决问题。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每人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个座位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还空几个座位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0A71207E-A716-469A-A228-3CF8A17840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5461" y="2657157"/>
            <a:ext cx="6713641" cy="3509402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55A74DC1-F4D8-45E2-85F2-C2BD5A3F193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75735" y="3740034"/>
            <a:ext cx="3497825" cy="760685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AD9DB45A-CB2D-4A83-A746-A9F0535300BF}"/>
              </a:ext>
            </a:extLst>
          </p:cNvPr>
          <p:cNvSpPr/>
          <p:nvPr/>
        </p:nvSpPr>
        <p:spPr>
          <a:xfrm>
            <a:off x="10472432" y="3740034"/>
            <a:ext cx="9541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endParaRPr lang="zh-CN" altLang="en-US" sz="3600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492F05F9-D16C-454A-B1B6-F983562705D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54835" y="3131305"/>
            <a:ext cx="6482330" cy="595389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7E79B0B2-8964-4B26-AB7B-3C4AE3EFF278}"/>
              </a:ext>
            </a:extLst>
          </p:cNvPr>
          <p:cNvSpPr/>
          <p:nvPr/>
        </p:nvSpPr>
        <p:spPr>
          <a:xfrm>
            <a:off x="7075735" y="3792194"/>
            <a:ext cx="33121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16    </a:t>
            </a:r>
            <a:r>
              <a:rPr lang="en-US" altLang="zh-CN" sz="3600">
                <a:solidFill>
                  <a:srgbClr val="E72582"/>
                </a:solidFill>
                <a:latin typeface="方正楷体_GBK" panose="03000509000000000000" pitchFamily="65" charset="-122"/>
                <a:ea typeface="方正楷体_GBK" panose="03000509000000000000" pitchFamily="65" charset="-122"/>
              </a:rPr>
              <a:t>-    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8        8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6005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7B85B2F-5CA4-470E-A30A-421225CC1A7A}"/>
              </a:ext>
            </a:extLst>
          </p:cNvPr>
          <p:cNvSpPr/>
          <p:nvPr/>
        </p:nvSpPr>
        <p:spPr>
          <a:xfrm>
            <a:off x="505460" y="861094"/>
            <a:ext cx="4224233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快乐的课间活动。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291.jpeg">
            <a:extLst>
              <a:ext uri="{FF2B5EF4-FFF2-40B4-BE49-F238E27FC236}">
                <a16:creationId xmlns:a16="http://schemas.microsoft.com/office/drawing/2014/main" id="{62D8F65A-A49D-4B9E-80B3-D6ED813AD59B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956865" y="1719019"/>
            <a:ext cx="8989392" cy="1845136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DEE282F2-E0D1-43BD-9A3F-4002FA6B6C42}"/>
              </a:ext>
            </a:extLst>
          </p:cNvPr>
          <p:cNvSpPr/>
          <p:nvPr/>
        </p:nvSpPr>
        <p:spPr>
          <a:xfrm>
            <a:off x="505460" y="3692246"/>
            <a:ext cx="11006455" cy="1685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有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人踢毽子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人跳绳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人踢足球。</a:t>
            </a:r>
            <a:endParaRPr lang="en-US" altLang="zh-CN" sz="3600">
              <a:solidFill>
                <a:srgbClr val="000000"/>
              </a:solidFill>
              <a:latin typeface="Times New Roman" panose="02020603050405020304" pitchFamily="18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(2)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踢毽子和跳绳的一共有多少人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?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511CC684-4273-47CD-907B-662606D1F3B9}"/>
              </a:ext>
            </a:extLst>
          </p:cNvPr>
          <p:cNvSpPr/>
          <p:nvPr/>
        </p:nvSpPr>
        <p:spPr>
          <a:xfrm>
            <a:off x="1917529" y="3920009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8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96694F10-7CE4-45D2-82A8-EDB532A9473C}"/>
              </a:ext>
            </a:extLst>
          </p:cNvPr>
          <p:cNvSpPr/>
          <p:nvPr/>
        </p:nvSpPr>
        <p:spPr>
          <a:xfrm>
            <a:off x="5128212" y="3890526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6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F312A662-D599-498C-888A-A5DA197CCD74}"/>
              </a:ext>
            </a:extLst>
          </p:cNvPr>
          <p:cNvSpPr/>
          <p:nvPr/>
        </p:nvSpPr>
        <p:spPr>
          <a:xfrm>
            <a:off x="7881481" y="388845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12</a:t>
            </a:r>
            <a:endParaRPr lang="zh-CN" altLang="en-US" sz="3600">
              <a:solidFill>
                <a:srgbClr val="E72582"/>
              </a:solidFill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0A9BC10F-709C-4453-879E-D8B84B07D7C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21916" y="5541227"/>
            <a:ext cx="3497825" cy="760685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C45DC04B-DC08-4046-9C5C-C57DE41365E2}"/>
              </a:ext>
            </a:extLst>
          </p:cNvPr>
          <p:cNvSpPr/>
          <p:nvPr/>
        </p:nvSpPr>
        <p:spPr>
          <a:xfrm>
            <a:off x="4819741" y="5577960"/>
            <a:ext cx="9541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人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endParaRPr lang="zh-CN" altLang="en-US" sz="3600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78FD5C33-CEFD-414E-B186-73FC3FE13302}"/>
              </a:ext>
            </a:extLst>
          </p:cNvPr>
          <p:cNvSpPr/>
          <p:nvPr/>
        </p:nvSpPr>
        <p:spPr>
          <a:xfrm>
            <a:off x="1487249" y="5588480"/>
            <a:ext cx="332975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8     +    6        14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1501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958A8BE-96A1-4202-A6AF-9F03E10034FA}"/>
              </a:ext>
            </a:extLst>
          </p:cNvPr>
          <p:cNvSpPr/>
          <p:nvPr/>
        </p:nvSpPr>
        <p:spPr>
          <a:xfrm>
            <a:off x="580844" y="861094"/>
            <a:ext cx="10642121" cy="3347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(3)“12-8”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解决的是什么问题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请再提出一个用减法解决的问题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并算一算。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                                                 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 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BE04FEDA-7C46-4341-B070-13F536EF07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46029" y="4229101"/>
            <a:ext cx="3497825" cy="760685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1FAB7D4A-4B14-4E13-B3C0-CF92C6EC1BFE}"/>
              </a:ext>
            </a:extLst>
          </p:cNvPr>
          <p:cNvSpPr/>
          <p:nvPr/>
        </p:nvSpPr>
        <p:spPr>
          <a:xfrm>
            <a:off x="1562058" y="4286277"/>
            <a:ext cx="33009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12   </a:t>
            </a:r>
            <a:r>
              <a:rPr lang="en-US" altLang="zh-CN" sz="360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-   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6        6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A4991B89-2DD5-4E04-888E-34B8ACA5EE8C}"/>
              </a:ext>
            </a:extLst>
          </p:cNvPr>
          <p:cNvSpPr/>
          <p:nvPr/>
        </p:nvSpPr>
        <p:spPr>
          <a:xfrm>
            <a:off x="1186223" y="1894074"/>
            <a:ext cx="650690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踢足球的比踢毽子的多几人</a:t>
            </a:r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8E5F6C3D-95ED-4AA1-8DEB-877256F5707E}"/>
              </a:ext>
            </a:extLst>
          </p:cNvPr>
          <p:cNvSpPr/>
          <p:nvPr/>
        </p:nvSpPr>
        <p:spPr>
          <a:xfrm>
            <a:off x="1408271" y="3315375"/>
            <a:ext cx="707116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踢足球的比跳绳的多几人</a:t>
            </a:r>
            <a:r>
              <a:rPr lang="zh-CN" altLang="zh-CN" sz="3600" b="1">
                <a:solidFill>
                  <a:srgbClr val="E72582"/>
                </a:solidFill>
                <a:latin typeface="NEU-BZ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灵活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12F7E25F-4DA8-49F4-81B5-664EB9980AD2}"/>
              </a:ext>
            </a:extLst>
          </p:cNvPr>
          <p:cNvSpPr/>
          <p:nvPr/>
        </p:nvSpPr>
        <p:spPr>
          <a:xfrm>
            <a:off x="5054580" y="4305657"/>
            <a:ext cx="9541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人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endParaRPr lang="zh-CN" altLang="en-US" sz="36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83530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一年级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2A19B72-B816-41A7-84A9-38895EA081C0}"/>
              </a:ext>
            </a:extLst>
          </p:cNvPr>
          <p:cNvSpPr/>
          <p:nvPr/>
        </p:nvSpPr>
        <p:spPr>
          <a:xfrm>
            <a:off x="505460" y="869034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一、照样子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写算式。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1.</a:t>
            </a:r>
            <a:endParaRPr lang="zh-CN" altLang="en-US" sz="3600"/>
          </a:p>
        </p:txBody>
      </p:sp>
      <p:pic>
        <p:nvPicPr>
          <p:cNvPr id="8" name="image273.jpeg">
            <a:extLst>
              <a:ext uri="{FF2B5EF4-FFF2-40B4-BE49-F238E27FC236}">
                <a16:creationId xmlns:a16="http://schemas.microsoft.com/office/drawing/2014/main" id="{F8A67DEE-7D26-4A6A-A65B-A1D56481905C}"/>
              </a:ext>
            </a:extLst>
          </p:cNvPr>
          <p:cNvPicPr/>
          <p:nvPr/>
        </p:nvPicPr>
        <p:blipFill rotWithShape="1">
          <a:blip r:embed="rId4"/>
          <a:srcRect l="7815" r="13495"/>
          <a:stretch/>
        </p:blipFill>
        <p:spPr>
          <a:xfrm>
            <a:off x="1086928" y="1726860"/>
            <a:ext cx="4224731" cy="1180242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27FE7132-3118-48D0-903C-8977A229B15E}"/>
              </a:ext>
            </a:extLst>
          </p:cNvPr>
          <p:cNvSpPr/>
          <p:nvPr/>
        </p:nvSpPr>
        <p:spPr>
          <a:xfrm>
            <a:off x="956865" y="3080541"/>
            <a:ext cx="6096000" cy="214315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3+9=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                9+3=</a:t>
            </a:r>
            <a:b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</a:b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12</a:t>
            </a:r>
            <a:r>
              <a:rPr lang="en-US" altLang="zh-CN" sz="36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3=</a:t>
            </a:r>
            <a:r>
              <a:rPr lang="en-US" altLang="zh-CN" sz="3600">
                <a:solidFill>
                  <a:srgbClr val="A46AA6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      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           12</a:t>
            </a:r>
            <a:r>
              <a:rPr lang="en-US" altLang="zh-CN" sz="36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9=</a:t>
            </a:r>
            <a:endParaRPr lang="zh-CN" altLang="en-US" sz="3600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485E0379-6BCB-4F8C-90DB-FC7CD99FEB0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75440"/>
          <a:stretch/>
        </p:blipFill>
        <p:spPr>
          <a:xfrm>
            <a:off x="2030492" y="3348974"/>
            <a:ext cx="839598" cy="826786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00841126-DC81-4D4F-8814-E2EB638566CC}"/>
              </a:ext>
            </a:extLst>
          </p:cNvPr>
          <p:cNvSpPr/>
          <p:nvPr/>
        </p:nvSpPr>
        <p:spPr>
          <a:xfrm>
            <a:off x="2113091" y="345464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12</a:t>
            </a:r>
            <a:endParaRPr lang="zh-CN" altLang="en-US" sz="3600">
              <a:solidFill>
                <a:srgbClr val="E72582"/>
              </a:solidFill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DE148F1E-F34F-4966-83D3-0C890467FF7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75440"/>
          <a:stretch/>
        </p:blipFill>
        <p:spPr>
          <a:xfrm>
            <a:off x="5311659" y="3357821"/>
            <a:ext cx="839598" cy="826786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25251B6A-E2A0-4A8D-88F9-2C26AFCD90A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75440"/>
          <a:stretch/>
        </p:blipFill>
        <p:spPr>
          <a:xfrm>
            <a:off x="2299553" y="4468067"/>
            <a:ext cx="839598" cy="826786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7F030CD3-31F1-4886-BE61-45F10606B6D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75440"/>
          <a:stretch/>
        </p:blipFill>
        <p:spPr>
          <a:xfrm>
            <a:off x="5506938" y="4487661"/>
            <a:ext cx="839598" cy="826786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id="{FDA22ACE-0032-44BE-B3E4-91DDF860050C}"/>
              </a:ext>
            </a:extLst>
          </p:cNvPr>
          <p:cNvSpPr/>
          <p:nvPr/>
        </p:nvSpPr>
        <p:spPr>
          <a:xfrm>
            <a:off x="5408292" y="345464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12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5DD27ED8-D329-4E61-8923-56CEF89F9751}"/>
              </a:ext>
            </a:extLst>
          </p:cNvPr>
          <p:cNvSpPr/>
          <p:nvPr/>
        </p:nvSpPr>
        <p:spPr>
          <a:xfrm>
            <a:off x="2457976" y="457071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9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1CCE9379-D22D-4946-BF8D-C13C31DD7833}"/>
              </a:ext>
            </a:extLst>
          </p:cNvPr>
          <p:cNvSpPr/>
          <p:nvPr/>
        </p:nvSpPr>
        <p:spPr>
          <a:xfrm>
            <a:off x="5649514" y="4570716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3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6" grpId="0"/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A1D1D99-F893-4E43-8ACA-AA63BC08C9B6}"/>
              </a:ext>
            </a:extLst>
          </p:cNvPr>
          <p:cNvSpPr/>
          <p:nvPr/>
        </p:nvSpPr>
        <p:spPr>
          <a:xfrm>
            <a:off x="618311" y="1025745"/>
            <a:ext cx="53091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2.</a:t>
            </a:r>
            <a:endParaRPr lang="zh-CN" altLang="en-US" sz="3600"/>
          </a:p>
        </p:txBody>
      </p:sp>
      <p:pic>
        <p:nvPicPr>
          <p:cNvPr id="8" name="image274.jpeg">
            <a:extLst>
              <a:ext uri="{FF2B5EF4-FFF2-40B4-BE49-F238E27FC236}">
                <a16:creationId xmlns:a16="http://schemas.microsoft.com/office/drawing/2014/main" id="{3BEF7EF7-E79C-41AC-9488-96A951571EDC}"/>
              </a:ext>
            </a:extLst>
          </p:cNvPr>
          <p:cNvPicPr/>
          <p:nvPr/>
        </p:nvPicPr>
        <p:blipFill rotWithShape="1">
          <a:blip r:embed="rId4"/>
          <a:srcRect l="9845" r="11633"/>
          <a:stretch/>
        </p:blipFill>
        <p:spPr>
          <a:xfrm>
            <a:off x="1250829" y="1047515"/>
            <a:ext cx="4183812" cy="11713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B9646AD3-ED2A-47E9-B73C-8F1AADCD579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50829" y="2571240"/>
            <a:ext cx="3267822" cy="171552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78F9C83F-85E7-4289-B6E6-B89041BCCE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31123" y="2562613"/>
            <a:ext cx="3267822" cy="1715520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B0CD3A38-C79B-40AA-A46B-3A639B49D114}"/>
              </a:ext>
            </a:extLst>
          </p:cNvPr>
          <p:cNvSpPr/>
          <p:nvPr/>
        </p:nvSpPr>
        <p:spPr>
          <a:xfrm>
            <a:off x="1408271" y="2632482"/>
            <a:ext cx="30700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6         8        14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EA978B6E-4A74-4B40-A5C5-A7A660A7E9FB}"/>
              </a:ext>
            </a:extLst>
          </p:cNvPr>
          <p:cNvSpPr/>
          <p:nvPr/>
        </p:nvSpPr>
        <p:spPr>
          <a:xfrm>
            <a:off x="5531701" y="2606603"/>
            <a:ext cx="30700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8         6        14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646DEE94-04FF-4B8A-A577-9136B3451F67}"/>
              </a:ext>
            </a:extLst>
          </p:cNvPr>
          <p:cNvSpPr/>
          <p:nvPr/>
        </p:nvSpPr>
        <p:spPr>
          <a:xfrm>
            <a:off x="1339948" y="3561815"/>
            <a:ext cx="30700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14        6         8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7DF998C7-3CE7-473F-897F-BE2811B4D54F}"/>
              </a:ext>
            </a:extLst>
          </p:cNvPr>
          <p:cNvSpPr/>
          <p:nvPr/>
        </p:nvSpPr>
        <p:spPr>
          <a:xfrm>
            <a:off x="5411616" y="3579067"/>
            <a:ext cx="30700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14        8         6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1110600-78EC-4364-914D-4267D9434596}"/>
              </a:ext>
            </a:extLst>
          </p:cNvPr>
          <p:cNvSpPr/>
          <p:nvPr/>
        </p:nvSpPr>
        <p:spPr>
          <a:xfrm>
            <a:off x="624940" y="861094"/>
            <a:ext cx="4455066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二、画一画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填一填。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161B1717-DFC6-4C22-93E6-042A2C1D05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1900" y="2592210"/>
            <a:ext cx="7674349" cy="830696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5A0ECE73-C370-4151-8DE0-5C46BCEC331E}"/>
              </a:ext>
            </a:extLst>
          </p:cNvPr>
          <p:cNvSpPr/>
          <p:nvPr/>
        </p:nvSpPr>
        <p:spPr>
          <a:xfrm>
            <a:off x="8916442" y="2684392"/>
            <a:ext cx="13676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12</a:t>
            </a:r>
            <a:r>
              <a:rPr lang="en-US" altLang="zh-CN" sz="36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7=</a:t>
            </a:r>
            <a:endParaRPr lang="zh-CN" altLang="en-US" sz="3600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EC368FAA-5D30-4501-8121-B7179D2C844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1900" y="4898289"/>
            <a:ext cx="7581620" cy="772146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1EE7A9E2-E3EF-4DFF-98F5-E404BBE19265}"/>
              </a:ext>
            </a:extLst>
          </p:cNvPr>
          <p:cNvSpPr/>
          <p:nvPr/>
        </p:nvSpPr>
        <p:spPr>
          <a:xfrm>
            <a:off x="8812923" y="4927260"/>
            <a:ext cx="13676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19</a:t>
            </a:r>
            <a:r>
              <a:rPr lang="en-US" altLang="zh-CN" sz="36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9=</a:t>
            </a:r>
            <a:endParaRPr lang="zh-CN" altLang="en-US" sz="3600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5D6CBF46-3320-414D-8029-0444FA0150A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75440"/>
          <a:stretch/>
        </p:blipFill>
        <p:spPr>
          <a:xfrm>
            <a:off x="10180605" y="2570592"/>
            <a:ext cx="839598" cy="826786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E2DDE7CB-8C2F-49BF-984B-0C25EB80ADCA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75440"/>
          <a:stretch/>
        </p:blipFill>
        <p:spPr>
          <a:xfrm>
            <a:off x="10085714" y="4822086"/>
            <a:ext cx="839598" cy="826786"/>
          </a:xfrm>
          <a:prstGeom prst="rect">
            <a:avLst/>
          </a:prstGeom>
        </p:spPr>
      </p:pic>
      <p:pic>
        <p:nvPicPr>
          <p:cNvPr id="13" name="image275.jpeg">
            <a:extLst>
              <a:ext uri="{FF2B5EF4-FFF2-40B4-BE49-F238E27FC236}">
                <a16:creationId xmlns:a16="http://schemas.microsoft.com/office/drawing/2014/main" id="{DD3870EB-2B32-4217-A20D-D98D4A66FE7C}"/>
              </a:ext>
            </a:extLst>
          </p:cNvPr>
          <p:cNvPicPr/>
          <p:nvPr/>
        </p:nvPicPr>
        <p:blipFill>
          <a:blip r:embed="rId7"/>
          <a:stretch>
            <a:fillRect/>
          </a:stretch>
        </p:blipFill>
        <p:spPr>
          <a:xfrm>
            <a:off x="737888" y="2106009"/>
            <a:ext cx="7638361" cy="1291370"/>
          </a:xfrm>
          <a:prstGeom prst="rect">
            <a:avLst/>
          </a:prstGeom>
        </p:spPr>
      </p:pic>
      <p:pic>
        <p:nvPicPr>
          <p:cNvPr id="14" name="image276.jpeg">
            <a:extLst>
              <a:ext uri="{FF2B5EF4-FFF2-40B4-BE49-F238E27FC236}">
                <a16:creationId xmlns:a16="http://schemas.microsoft.com/office/drawing/2014/main" id="{3479905D-E9B5-48DD-8B15-0FFC3EF99ADB}"/>
              </a:ext>
            </a:extLst>
          </p:cNvPr>
          <p:cNvPicPr/>
          <p:nvPr/>
        </p:nvPicPr>
        <p:blipFill>
          <a:blip r:embed="rId8"/>
          <a:stretch>
            <a:fillRect/>
          </a:stretch>
        </p:blipFill>
        <p:spPr>
          <a:xfrm>
            <a:off x="737888" y="4216745"/>
            <a:ext cx="7581620" cy="1399051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id="{E2882968-5247-4B9D-B0C6-725E588DE099}"/>
              </a:ext>
            </a:extLst>
          </p:cNvPr>
          <p:cNvSpPr/>
          <p:nvPr/>
        </p:nvSpPr>
        <p:spPr>
          <a:xfrm>
            <a:off x="10381479" y="2660819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5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1481C1A9-D9B6-49A3-8158-E4401527E7D8}"/>
              </a:ext>
            </a:extLst>
          </p:cNvPr>
          <p:cNvSpPr/>
          <p:nvPr/>
        </p:nvSpPr>
        <p:spPr>
          <a:xfrm>
            <a:off x="10167617" y="491742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10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252BA3C-5ED0-494E-939C-AE00ED2E7B0A}"/>
              </a:ext>
            </a:extLst>
          </p:cNvPr>
          <p:cNvSpPr/>
          <p:nvPr/>
        </p:nvSpPr>
        <p:spPr>
          <a:xfrm>
            <a:off x="572218" y="863978"/>
            <a:ext cx="10693880" cy="24851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三、看谁算得又对又快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!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11</a:t>
            </a:r>
            <a:r>
              <a:rPr lang="en-US" altLang="zh-CN" sz="3600">
                <a:solidFill>
                  <a:srgbClr val="000000"/>
                </a:solidFill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-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7=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14</a:t>
            </a:r>
            <a:r>
              <a:rPr lang="en-US" altLang="zh-CN" sz="3600">
                <a:solidFill>
                  <a:srgbClr val="000000"/>
                </a:solidFill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-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9=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15</a:t>
            </a:r>
            <a:r>
              <a:rPr lang="en-US" altLang="zh-CN" sz="3600">
                <a:solidFill>
                  <a:srgbClr val="000000"/>
                </a:solidFill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-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6= 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17</a:t>
            </a:r>
            <a:r>
              <a:rPr lang="en-US" altLang="zh-CN" sz="3600">
                <a:solidFill>
                  <a:srgbClr val="000000"/>
                </a:solidFill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-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8=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12</a:t>
            </a:r>
            <a:r>
              <a:rPr lang="en-US" altLang="zh-CN" sz="3600">
                <a:solidFill>
                  <a:srgbClr val="000000"/>
                </a:solidFill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-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5= 	     16</a:t>
            </a:r>
            <a:r>
              <a:rPr lang="en-US" altLang="zh-CN" sz="3600">
                <a:solidFill>
                  <a:srgbClr val="000000"/>
                </a:solidFill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-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8=	             13</a:t>
            </a:r>
            <a:r>
              <a:rPr lang="en-US" altLang="zh-CN" sz="3600">
                <a:solidFill>
                  <a:srgbClr val="000000"/>
                </a:solidFill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-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7=	            11</a:t>
            </a:r>
            <a:r>
              <a:rPr lang="en-US" altLang="zh-CN" sz="3600">
                <a:solidFill>
                  <a:srgbClr val="000000"/>
                </a:solidFill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-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6=</a:t>
            </a:r>
            <a:endParaRPr lang="zh-CN" altLang="en-US" sz="360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716CE6F-548B-47DC-A5D9-05B1DFC1AB9E}"/>
              </a:ext>
            </a:extLst>
          </p:cNvPr>
          <p:cNvSpPr/>
          <p:nvPr/>
        </p:nvSpPr>
        <p:spPr>
          <a:xfrm>
            <a:off x="1931390" y="1797168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4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AE7891F-A7DE-4F56-B8EF-96A6FD404DAA}"/>
              </a:ext>
            </a:extLst>
          </p:cNvPr>
          <p:cNvSpPr/>
          <p:nvPr/>
        </p:nvSpPr>
        <p:spPr>
          <a:xfrm>
            <a:off x="4370589" y="1797168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5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1AB0D650-8F84-4AE1-8423-C9E1F85C58FC}"/>
              </a:ext>
            </a:extLst>
          </p:cNvPr>
          <p:cNvSpPr/>
          <p:nvPr/>
        </p:nvSpPr>
        <p:spPr>
          <a:xfrm>
            <a:off x="7054363" y="1797168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9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C7D68621-F34D-430B-9DA9-EDF4B814D7B5}"/>
              </a:ext>
            </a:extLst>
          </p:cNvPr>
          <p:cNvSpPr/>
          <p:nvPr/>
        </p:nvSpPr>
        <p:spPr>
          <a:xfrm>
            <a:off x="1931390" y="2702815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7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EDC3FE0-1CA9-4C1C-9EDF-4A2CAC2BC99E}"/>
              </a:ext>
            </a:extLst>
          </p:cNvPr>
          <p:cNvSpPr/>
          <p:nvPr/>
        </p:nvSpPr>
        <p:spPr>
          <a:xfrm>
            <a:off x="4370589" y="2702815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8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5E959DB6-247B-430D-96DD-E0A7C08AAC25}"/>
              </a:ext>
            </a:extLst>
          </p:cNvPr>
          <p:cNvSpPr/>
          <p:nvPr/>
        </p:nvSpPr>
        <p:spPr>
          <a:xfrm>
            <a:off x="7054363" y="2702815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6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88A7E2F5-6F13-4040-8EC0-7639DEEF78F9}"/>
              </a:ext>
            </a:extLst>
          </p:cNvPr>
          <p:cNvSpPr/>
          <p:nvPr/>
        </p:nvSpPr>
        <p:spPr>
          <a:xfrm>
            <a:off x="9823442" y="1771289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9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FB1D3FEC-B92A-4FEB-9CF8-F51176950809}"/>
              </a:ext>
            </a:extLst>
          </p:cNvPr>
          <p:cNvSpPr/>
          <p:nvPr/>
        </p:nvSpPr>
        <p:spPr>
          <a:xfrm>
            <a:off x="9727593" y="2677062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5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2119226-960A-4786-B376-4C813FF8FE54}"/>
              </a:ext>
            </a:extLst>
          </p:cNvPr>
          <p:cNvSpPr/>
          <p:nvPr/>
        </p:nvSpPr>
        <p:spPr>
          <a:xfrm>
            <a:off x="505460" y="849969"/>
            <a:ext cx="10838276" cy="327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四、在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□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里填上合适的数。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15</a:t>
            </a:r>
            <a:r>
              <a:rPr lang="en-US" altLang="zh-CN" sz="36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   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=7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9=3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12</a:t>
            </a:r>
            <a:r>
              <a:rPr lang="en-US" altLang="zh-CN" sz="36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   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=5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11</a:t>
            </a:r>
            <a:r>
              <a:rPr lang="en-US" altLang="zh-CN" sz="36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4=13</a:t>
            </a:r>
            <a:r>
              <a:rPr lang="en-US" altLang="zh-CN" sz="36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     14</a:t>
            </a:r>
            <a:r>
              <a:rPr lang="en-US" altLang="zh-CN" sz="36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8=12</a:t>
            </a:r>
            <a:r>
              <a:rPr lang="en-US" altLang="zh-CN" sz="36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            13</a:t>
            </a:r>
            <a:r>
              <a:rPr lang="en-US" altLang="zh-CN" sz="36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5=16</a:t>
            </a:r>
            <a:r>
              <a:rPr lang="en-US" altLang="zh-CN" sz="36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FF676BDC-422B-4FE1-A379-E8128C42987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75440"/>
          <a:stretch/>
        </p:blipFill>
        <p:spPr>
          <a:xfrm>
            <a:off x="1280741" y="2163412"/>
            <a:ext cx="839598" cy="826786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B3810954-B6C6-4127-AD0F-494961C71DDC}"/>
              </a:ext>
            </a:extLst>
          </p:cNvPr>
          <p:cNvSpPr/>
          <p:nvPr/>
        </p:nvSpPr>
        <p:spPr>
          <a:xfrm>
            <a:off x="1470589" y="2271108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8</a:t>
            </a:r>
            <a:endParaRPr lang="zh-CN" altLang="en-US" sz="3600">
              <a:solidFill>
                <a:srgbClr val="E72582"/>
              </a:solidFill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022149D2-7B22-49AD-B748-4A9A1B67B53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75440"/>
          <a:stretch/>
        </p:blipFill>
        <p:spPr>
          <a:xfrm>
            <a:off x="3885918" y="2163412"/>
            <a:ext cx="839598" cy="826786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AE21A40B-C11E-4C0B-AFCE-226BC47273FB}"/>
              </a:ext>
            </a:extLst>
          </p:cNvPr>
          <p:cNvSpPr/>
          <p:nvPr/>
        </p:nvSpPr>
        <p:spPr>
          <a:xfrm>
            <a:off x="3960439" y="227110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12</a:t>
            </a:r>
            <a:endParaRPr lang="zh-CN" altLang="en-US" sz="3600">
              <a:solidFill>
                <a:srgbClr val="E72582"/>
              </a:solidFill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0FD047AE-5960-4072-AB9D-D70AD92D496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75440"/>
          <a:stretch/>
        </p:blipFill>
        <p:spPr>
          <a:xfrm>
            <a:off x="8225003" y="2137533"/>
            <a:ext cx="839598" cy="826786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B8BDC440-35B3-4E85-8581-364B2E181EEC}"/>
              </a:ext>
            </a:extLst>
          </p:cNvPr>
          <p:cNvSpPr/>
          <p:nvPr/>
        </p:nvSpPr>
        <p:spPr>
          <a:xfrm>
            <a:off x="8437053" y="2271108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7</a:t>
            </a:r>
            <a:endParaRPr lang="zh-CN" altLang="en-US" sz="3600">
              <a:solidFill>
                <a:srgbClr val="E72582"/>
              </a:solidFill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A706792B-DA73-4C29-956E-4F6F2A17998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75440"/>
          <a:stretch/>
        </p:blipFill>
        <p:spPr>
          <a:xfrm>
            <a:off x="2450539" y="3309892"/>
            <a:ext cx="839598" cy="826786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46D78C03-54DE-4A6F-8725-ED1D3A1D8F47}"/>
              </a:ext>
            </a:extLst>
          </p:cNvPr>
          <p:cNvSpPr/>
          <p:nvPr/>
        </p:nvSpPr>
        <p:spPr>
          <a:xfrm>
            <a:off x="2662589" y="3417023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6</a:t>
            </a:r>
            <a:endParaRPr lang="zh-CN" altLang="en-US" sz="3600">
              <a:solidFill>
                <a:srgbClr val="E72582"/>
              </a:solidFill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2E8054CB-C73C-4604-B9C0-8CD5CE47BC3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75440"/>
          <a:stretch/>
        </p:blipFill>
        <p:spPr>
          <a:xfrm>
            <a:off x="5797588" y="3309892"/>
            <a:ext cx="839598" cy="826786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E9D167EC-F7F3-43FF-A83E-4E1B307E8CC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75440"/>
          <a:stretch/>
        </p:blipFill>
        <p:spPr>
          <a:xfrm>
            <a:off x="9325792" y="3284013"/>
            <a:ext cx="839598" cy="826786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id="{3EBEC5EB-10E4-47DB-BE0E-247405ADEED3}"/>
              </a:ext>
            </a:extLst>
          </p:cNvPr>
          <p:cNvSpPr/>
          <p:nvPr/>
        </p:nvSpPr>
        <p:spPr>
          <a:xfrm>
            <a:off x="5983759" y="338251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6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F7806DAC-83E8-4933-AF70-94CB9B90CA45}"/>
              </a:ext>
            </a:extLst>
          </p:cNvPr>
          <p:cNvSpPr/>
          <p:nvPr/>
        </p:nvSpPr>
        <p:spPr>
          <a:xfrm>
            <a:off x="9519034" y="3366663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8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1" grpId="0"/>
      <p:bldP spid="13" grpId="0"/>
      <p:bldP spid="17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AAE9F39-5FA1-49EC-8EA6-DCE68070C750}"/>
              </a:ext>
            </a:extLst>
          </p:cNvPr>
          <p:cNvSpPr/>
          <p:nvPr/>
        </p:nvSpPr>
        <p:spPr>
          <a:xfrm>
            <a:off x="505460" y="917245"/>
            <a:ext cx="8340745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五、连一连。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将得数相同的算式连起来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5F6B74E6-F775-4E0C-9A2F-5C726B58D0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9891" y="1827476"/>
            <a:ext cx="10697592" cy="3653004"/>
          </a:xfrm>
          <a:prstGeom prst="rect">
            <a:avLst/>
          </a:prstGeom>
        </p:spPr>
      </p:pic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0ACD4961-1416-4573-A0E3-202853B0A570}"/>
              </a:ext>
            </a:extLst>
          </p:cNvPr>
          <p:cNvCxnSpPr>
            <a:cxnSpLocks/>
          </p:cNvCxnSpPr>
          <p:nvPr/>
        </p:nvCxnSpPr>
        <p:spPr>
          <a:xfrm>
            <a:off x="1705065" y="3287012"/>
            <a:ext cx="1979168" cy="125835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08EAAA46-B962-45C9-8896-19FED10A880D}"/>
              </a:ext>
            </a:extLst>
          </p:cNvPr>
          <p:cNvCxnSpPr>
            <a:cxnSpLocks/>
          </p:cNvCxnSpPr>
          <p:nvPr/>
        </p:nvCxnSpPr>
        <p:spPr>
          <a:xfrm>
            <a:off x="3886924" y="3392340"/>
            <a:ext cx="2121763" cy="1153027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E05E2F55-6959-4197-98F8-5717121E7870}"/>
              </a:ext>
            </a:extLst>
          </p:cNvPr>
          <p:cNvCxnSpPr>
            <a:cxnSpLocks/>
          </p:cNvCxnSpPr>
          <p:nvPr/>
        </p:nvCxnSpPr>
        <p:spPr>
          <a:xfrm>
            <a:off x="6008687" y="3400262"/>
            <a:ext cx="2096626" cy="114510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EAE0FCE1-AD50-4AA3-BEB3-6F6311359296}"/>
              </a:ext>
            </a:extLst>
          </p:cNvPr>
          <p:cNvCxnSpPr>
            <a:cxnSpLocks/>
          </p:cNvCxnSpPr>
          <p:nvPr/>
        </p:nvCxnSpPr>
        <p:spPr>
          <a:xfrm>
            <a:off x="8225885" y="3392340"/>
            <a:ext cx="2261050" cy="1153027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49A92EE8-3EF0-46DD-AC6A-85FF716D4C3D}"/>
              </a:ext>
            </a:extLst>
          </p:cNvPr>
          <p:cNvCxnSpPr>
            <a:cxnSpLocks/>
          </p:cNvCxnSpPr>
          <p:nvPr/>
        </p:nvCxnSpPr>
        <p:spPr>
          <a:xfrm flipH="1">
            <a:off x="1790298" y="3392340"/>
            <a:ext cx="8532213" cy="1153027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9BC3C27-9E9C-4EBC-86E6-C9C367282ADF}"/>
              </a:ext>
            </a:extLst>
          </p:cNvPr>
          <p:cNvSpPr/>
          <p:nvPr/>
        </p:nvSpPr>
        <p:spPr>
          <a:xfrm>
            <a:off x="505460" y="872971"/>
            <a:ext cx="6096000" cy="165840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六、看图列式计算。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1.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谁多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?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多几个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?</a:t>
            </a:r>
            <a:endParaRPr lang="zh-CN" altLang="en-US" sz="3600"/>
          </a:p>
        </p:txBody>
      </p:sp>
      <p:pic>
        <p:nvPicPr>
          <p:cNvPr id="8" name="image278.jpeg">
            <a:extLst>
              <a:ext uri="{FF2B5EF4-FFF2-40B4-BE49-F238E27FC236}">
                <a16:creationId xmlns:a16="http://schemas.microsoft.com/office/drawing/2014/main" id="{2E9582CE-4913-4BCD-BC75-63B08DE8F742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956865" y="2578257"/>
            <a:ext cx="5139135" cy="2133752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17AFB05A-602D-423C-B19F-4E2FCAF5343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2135" y="5081495"/>
            <a:ext cx="3497825" cy="760685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BD779E92-E366-4928-A1CF-5ACBCB9029DF}"/>
              </a:ext>
            </a:extLst>
          </p:cNvPr>
          <p:cNvSpPr/>
          <p:nvPr/>
        </p:nvSpPr>
        <p:spPr>
          <a:xfrm>
            <a:off x="4595455" y="5138673"/>
            <a:ext cx="9541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endParaRPr lang="zh-CN" altLang="en-US" sz="360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BB5CF18D-C8B9-4501-915A-6AE40BFB9CA7}"/>
              </a:ext>
            </a:extLst>
          </p:cNvPr>
          <p:cNvSpPr/>
          <p:nvPr/>
        </p:nvSpPr>
        <p:spPr>
          <a:xfrm>
            <a:off x="1166641" y="5138673"/>
            <a:ext cx="34288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12    </a:t>
            </a:r>
            <a:r>
              <a:rPr lang="en-US" altLang="zh-CN" sz="360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 </a:t>
            </a:r>
            <a:r>
              <a:rPr lang="en-US" altLang="zh-CN" sz="3600" spc="-30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6        6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74F89FE-6ABC-4348-9784-0B18F8DB346A}"/>
              </a:ext>
            </a:extLst>
          </p:cNvPr>
          <p:cNvSpPr/>
          <p:nvPr/>
        </p:nvSpPr>
        <p:spPr>
          <a:xfrm>
            <a:off x="505460" y="900403"/>
            <a:ext cx="3249608" cy="8274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2.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谁少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?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少几只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?</a:t>
            </a:r>
            <a:endParaRPr lang="zh-CN" altLang="en-US" sz="3600"/>
          </a:p>
        </p:txBody>
      </p:sp>
      <p:pic>
        <p:nvPicPr>
          <p:cNvPr id="8" name="image279.jpeg">
            <a:extLst>
              <a:ext uri="{FF2B5EF4-FFF2-40B4-BE49-F238E27FC236}">
                <a16:creationId xmlns:a16="http://schemas.microsoft.com/office/drawing/2014/main" id="{36241765-A873-46C4-9166-44E696F1B6FE}"/>
              </a:ext>
            </a:extLst>
          </p:cNvPr>
          <p:cNvPicPr/>
          <p:nvPr/>
        </p:nvPicPr>
        <p:blipFill rotWithShape="1">
          <a:blip r:embed="rId4"/>
          <a:srcRect t="17756"/>
          <a:stretch/>
        </p:blipFill>
        <p:spPr>
          <a:xfrm>
            <a:off x="905106" y="1901140"/>
            <a:ext cx="5072999" cy="1608738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638EBD7E-12A0-436B-964E-B05BA07495A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5871" y="3912562"/>
            <a:ext cx="3497825" cy="760685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789EBB92-200A-4E3C-AF6C-3E52070913EC}"/>
              </a:ext>
            </a:extLst>
          </p:cNvPr>
          <p:cNvSpPr/>
          <p:nvPr/>
        </p:nvSpPr>
        <p:spPr>
          <a:xfrm>
            <a:off x="4451918" y="3923607"/>
            <a:ext cx="9541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只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endParaRPr lang="zh-CN" altLang="en-US" sz="360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7BF1C696-B988-46DB-B6B4-4FDC2216906E}"/>
              </a:ext>
            </a:extLst>
          </p:cNvPr>
          <p:cNvSpPr/>
          <p:nvPr/>
        </p:nvSpPr>
        <p:spPr>
          <a:xfrm>
            <a:off x="1080376" y="3969738"/>
            <a:ext cx="34288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11    </a:t>
            </a:r>
            <a:r>
              <a:rPr lang="en-US" altLang="zh-CN" sz="360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 </a:t>
            </a:r>
            <a:r>
              <a:rPr lang="en-US" altLang="zh-CN" sz="3600" spc="-30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4        7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511</Words>
  <Application>Microsoft Office PowerPoint</Application>
  <PresentationFormat>宽屏</PresentationFormat>
  <Paragraphs>116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NEU-BZ</vt:lpstr>
      <vt:lpstr>方正隶变_GBK</vt:lpstr>
      <vt:lpstr>Wingdings</vt:lpstr>
      <vt:lpstr>方正楷体_GBK</vt:lpstr>
      <vt:lpstr>Arial</vt:lpstr>
      <vt:lpstr>方正大标宋简体</vt:lpstr>
      <vt:lpstr>Times New Roman</vt:lpstr>
      <vt:lpstr>方正小标宋_GBK</vt:lpstr>
      <vt:lpstr>楷体</vt:lpstr>
      <vt:lpstr>方正大标宋_GBK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227</cp:revision>
  <dcterms:created xsi:type="dcterms:W3CDTF">2019-06-19T02:08:00Z</dcterms:created>
  <dcterms:modified xsi:type="dcterms:W3CDTF">2026-03-12T07:28:02Z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