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5" r:id="rId4"/>
    <p:sldId id="520" r:id="rId5"/>
    <p:sldId id="544" r:id="rId6"/>
    <p:sldId id="546" r:id="rId7"/>
    <p:sldId id="545" r:id="rId8"/>
    <p:sldId id="540" r:id="rId9"/>
    <p:sldId id="541" r:id="rId10"/>
    <p:sldId id="531" r:id="rId11"/>
    <p:sldId id="542" r:id="rId12"/>
    <p:sldId id="537" r:id="rId13"/>
    <p:sldId id="535" r:id="rId14"/>
    <p:sldId id="536" r:id="rId15"/>
    <p:sldId id="427" r:id="rId16"/>
  </p:sldIdLst>
  <p:sldSz cx="12192000" cy="6858000"/>
  <p:notesSz cx="6858000" cy="9144000"/>
  <p:embeddedFontLst>
    <p:embeddedFont>
      <p:font typeface="方正大标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w exer" pitchFamily="2" charset="0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隶变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5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19A9FA-EE39-4B6A-AA25-EC3E65C1D94E}"/>
              </a:ext>
            </a:extLst>
          </p:cNvPr>
          <p:cNvSpPr/>
          <p:nvPr/>
        </p:nvSpPr>
        <p:spPr>
          <a:xfrm>
            <a:off x="505459" y="861094"/>
            <a:ext cx="10734759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七、连词成句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D0BB569-583D-48B9-9DE2-429DD90B35D1}"/>
              </a:ext>
            </a:extLst>
          </p:cNvPr>
          <p:cNvSpPr/>
          <p:nvPr/>
        </p:nvSpPr>
        <p:spPr>
          <a:xfrm>
            <a:off x="1715198" y="25754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②④①③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D4D8E17-E10B-4F47-8EB8-FE183C252ABD}"/>
              </a:ext>
            </a:extLst>
          </p:cNvPr>
          <p:cNvSpPr/>
          <p:nvPr/>
        </p:nvSpPr>
        <p:spPr>
          <a:xfrm>
            <a:off x="1408271" y="423524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⑤③①④⑥②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D87AE76-A356-47B1-93F6-136B06E93F53}"/>
              </a:ext>
            </a:extLst>
          </p:cNvPr>
          <p:cNvSpPr/>
          <p:nvPr/>
        </p:nvSpPr>
        <p:spPr>
          <a:xfrm>
            <a:off x="1639103" y="588211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③②④①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69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119449" cy="590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八、妈妈正在叫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起床。从方框中选择合适的句子补全对话。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Mum:Lily!It’s time to get up.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Lily:1.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Mum:It’s seven o’clock.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Lily:2.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Mum:Lily!It’s half past seven.3.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Lily:OK.I’m coming.Yummy!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Mum:Hurry up!4.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en-US" altLang="zh-CN" sz="3200" u="sng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Lily:What time is it?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Mum:5.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430218" y="1651590"/>
            <a:ext cx="4448355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A.It’s time for school!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B.What time is it?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C.It’s seven fifty.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D.Urgh... Not now.</a:t>
            </a:r>
            <a:b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</a:rPr>
              <a:t>E.Time to have breakfast. </a:t>
            </a:r>
            <a:endParaRPr lang="zh-CN" altLang="en-US" sz="3000" dirty="0"/>
          </a:p>
        </p:txBody>
      </p:sp>
      <p:sp>
        <p:nvSpPr>
          <p:cNvPr id="8" name="矩形 7"/>
          <p:cNvSpPr/>
          <p:nvPr/>
        </p:nvSpPr>
        <p:spPr>
          <a:xfrm>
            <a:off x="7430218" y="1773204"/>
            <a:ext cx="4206816" cy="336813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1538" y="194616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9096" y="31366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9954" y="3717982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7359" y="48489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2308" y="60415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217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CAACEF3-5FE9-448E-9AAD-E4BA7E25E936}"/>
              </a:ext>
            </a:extLst>
          </p:cNvPr>
          <p:cNvSpPr/>
          <p:nvPr/>
        </p:nvSpPr>
        <p:spPr>
          <a:xfrm>
            <a:off x="602447" y="859546"/>
            <a:ext cx="10810300" cy="5737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九、阅读短文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完成任务。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My name is Sarah.I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in Shanghai.Today is Saturday(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星期六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don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 to school today.The weather</a:t>
            </a:r>
          </a:p>
          <a:p>
            <a:pPr indent="35560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天气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sunny(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晴朗的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now.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6 o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time to get up.I have some milk and bread for breakfast.After breakfast,I fly a kite at 9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30.In the afternoon.I swim with my friend Amy.In the evening,I read a book with my mum.I go to bed at 9 pm.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nice day!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75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65FC34-1CB3-4C87-898D-0B42B82B6B7D}"/>
              </a:ext>
            </a:extLst>
          </p:cNvPr>
          <p:cNvSpPr/>
          <p:nvPr/>
        </p:nvSpPr>
        <p:spPr>
          <a:xfrm>
            <a:off x="505460" y="853662"/>
            <a:ext cx="9629559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用数字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1~5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给下列图片排序。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36.jpeg">
            <a:extLst>
              <a:ext uri="{FF2B5EF4-FFF2-40B4-BE49-F238E27FC236}">
                <a16:creationId xmlns:a16="http://schemas.microsoft.com/office/drawing/2014/main" xmlns="" id="{47E11DEF-515D-4A9F-AD6A-CE11C94A3C8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3114" y="1864901"/>
            <a:ext cx="1872835" cy="1591951"/>
          </a:xfrm>
          <a:prstGeom prst="rect">
            <a:avLst/>
          </a:prstGeom>
        </p:spPr>
      </p:pic>
      <p:pic>
        <p:nvPicPr>
          <p:cNvPr id="9" name="image237.jpeg">
            <a:extLst>
              <a:ext uri="{FF2B5EF4-FFF2-40B4-BE49-F238E27FC236}">
                <a16:creationId xmlns:a16="http://schemas.microsoft.com/office/drawing/2014/main" xmlns="" id="{C41F1E8B-CD57-4B05-BC47-4F8F57BBA46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09318" y="1837049"/>
            <a:ext cx="1872835" cy="1591951"/>
          </a:xfrm>
          <a:prstGeom prst="rect">
            <a:avLst/>
          </a:prstGeom>
        </p:spPr>
      </p:pic>
      <p:pic>
        <p:nvPicPr>
          <p:cNvPr id="10" name="image238.jpeg">
            <a:extLst>
              <a:ext uri="{FF2B5EF4-FFF2-40B4-BE49-F238E27FC236}">
                <a16:creationId xmlns:a16="http://schemas.microsoft.com/office/drawing/2014/main" xmlns="" id="{67CE39CF-51D0-4C93-AEA8-2B480DD0DF54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75010" y="1837049"/>
            <a:ext cx="1872835" cy="1591951"/>
          </a:xfrm>
          <a:prstGeom prst="rect">
            <a:avLst/>
          </a:prstGeom>
        </p:spPr>
      </p:pic>
      <p:pic>
        <p:nvPicPr>
          <p:cNvPr id="11" name="image239.jpeg">
            <a:extLst>
              <a:ext uri="{FF2B5EF4-FFF2-40B4-BE49-F238E27FC236}">
                <a16:creationId xmlns:a16="http://schemas.microsoft.com/office/drawing/2014/main" xmlns="" id="{B1B0DB30-0B55-4C5A-BDFA-E85857CA669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226768" y="1819796"/>
            <a:ext cx="1872835" cy="1591951"/>
          </a:xfrm>
          <a:prstGeom prst="rect">
            <a:avLst/>
          </a:prstGeom>
        </p:spPr>
      </p:pic>
      <p:pic>
        <p:nvPicPr>
          <p:cNvPr id="12" name="image240.jpeg">
            <a:extLst>
              <a:ext uri="{FF2B5EF4-FFF2-40B4-BE49-F238E27FC236}">
                <a16:creationId xmlns:a16="http://schemas.microsoft.com/office/drawing/2014/main" xmlns="" id="{6F3ED10E-55E7-44D1-BB5C-24C3E670024C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388402" y="1819797"/>
            <a:ext cx="1872835" cy="159195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CD254B2-30F8-4E09-A9D3-2510C0632A9D}"/>
              </a:ext>
            </a:extLst>
          </p:cNvPr>
          <p:cNvSpPr/>
          <p:nvPr/>
        </p:nvSpPr>
        <p:spPr>
          <a:xfrm>
            <a:off x="710643" y="3623748"/>
            <a:ext cx="106105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(           )     (           )      (           )      (           )     (           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3F7380-E338-4897-B34F-E5217AB40FF4}"/>
              </a:ext>
            </a:extLst>
          </p:cNvPr>
          <p:cNvSpPr/>
          <p:nvPr/>
        </p:nvSpPr>
        <p:spPr>
          <a:xfrm>
            <a:off x="1341782" y="36516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CBA2EBD-0254-456C-B7ED-AB68C39E2993}"/>
              </a:ext>
            </a:extLst>
          </p:cNvPr>
          <p:cNvSpPr/>
          <p:nvPr/>
        </p:nvSpPr>
        <p:spPr>
          <a:xfrm>
            <a:off x="3503482" y="36602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5E67157-4E1C-477C-B2FB-9F01C4EF66B0}"/>
              </a:ext>
            </a:extLst>
          </p:cNvPr>
          <p:cNvSpPr/>
          <p:nvPr/>
        </p:nvSpPr>
        <p:spPr>
          <a:xfrm>
            <a:off x="5686041" y="36602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B4B8798-D12B-4020-9CD2-2C61A051840A}"/>
              </a:ext>
            </a:extLst>
          </p:cNvPr>
          <p:cNvSpPr/>
          <p:nvPr/>
        </p:nvSpPr>
        <p:spPr>
          <a:xfrm>
            <a:off x="7955436" y="36515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B8D3479-A6C3-43F6-9659-5E745818692C}"/>
              </a:ext>
            </a:extLst>
          </p:cNvPr>
          <p:cNvSpPr/>
          <p:nvPr/>
        </p:nvSpPr>
        <p:spPr>
          <a:xfrm>
            <a:off x="10073718" y="36237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271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AE8178-4DDA-4666-81FC-5E590C0212D5}"/>
              </a:ext>
            </a:extLst>
          </p:cNvPr>
          <p:cNvSpPr/>
          <p:nvPr/>
        </p:nvSpPr>
        <p:spPr>
          <a:xfrm>
            <a:off x="598097" y="841079"/>
            <a:ext cx="10814650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选择正确答案。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Sarah is in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A.Beijing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B.Shanghai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C.Haikou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.Sarah can fly a kite.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am	        B.2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	       C.9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am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6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am,Sarah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A.gets up	               B.goes to school	C.reads a book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11FC1AB-389A-4F93-9EBD-64D359C82836}"/>
              </a:ext>
            </a:extLst>
          </p:cNvPr>
          <p:cNvSpPr/>
          <p:nvPr/>
        </p:nvSpPr>
        <p:spPr>
          <a:xfrm>
            <a:off x="1162049" y="192562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F85FC5A-A652-4CB3-A124-5B841E4DE869}"/>
              </a:ext>
            </a:extLst>
          </p:cNvPr>
          <p:cNvSpPr/>
          <p:nvPr/>
        </p:nvSpPr>
        <p:spPr>
          <a:xfrm>
            <a:off x="1136401" y="351867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DA52DA5-0295-4799-B583-7E9BFA8D313B}"/>
              </a:ext>
            </a:extLst>
          </p:cNvPr>
          <p:cNvSpPr/>
          <p:nvPr/>
        </p:nvSpPr>
        <p:spPr>
          <a:xfrm>
            <a:off x="1249081" y="512712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69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F178F2-6694-4991-AFAF-F9785B5CBEA9}"/>
              </a:ext>
            </a:extLst>
          </p:cNvPr>
          <p:cNvSpPr/>
          <p:nvPr/>
        </p:nvSpPr>
        <p:spPr>
          <a:xfrm>
            <a:off x="606725" y="858596"/>
            <a:ext cx="107542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一、选出划线部分发音不同的单词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并将其编号写在题前的括号里。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B.ki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C.be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	   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vening	            C.sh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A.fath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B.sist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C.h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B.p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C.cl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A.nee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B.hob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43F30CB-8840-46F3-A2FC-EE25E1C71704}"/>
              </a:ext>
            </a:extLst>
          </p:cNvPr>
          <p:cNvSpPr/>
          <p:nvPr/>
        </p:nvSpPr>
        <p:spPr>
          <a:xfrm>
            <a:off x="1215679" y="27023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D108AD1-C60B-4E21-AEE6-2F5D707F5D7D}"/>
              </a:ext>
            </a:extLst>
          </p:cNvPr>
          <p:cNvSpPr/>
          <p:nvPr/>
        </p:nvSpPr>
        <p:spPr>
          <a:xfrm>
            <a:off x="1149225" y="352174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5B2CBED-B83E-46D1-89C2-B6ED82DC8A05}"/>
              </a:ext>
            </a:extLst>
          </p:cNvPr>
          <p:cNvSpPr/>
          <p:nvPr/>
        </p:nvSpPr>
        <p:spPr>
          <a:xfrm>
            <a:off x="1162049" y="43355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6C34CF-23DD-4765-8C92-CD2394697E4F}"/>
              </a:ext>
            </a:extLst>
          </p:cNvPr>
          <p:cNvSpPr/>
          <p:nvPr/>
        </p:nvSpPr>
        <p:spPr>
          <a:xfrm>
            <a:off x="1172840" y="5189993"/>
            <a:ext cx="35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1B5C1AB-F733-488A-8300-94D58A5A5497}"/>
              </a:ext>
            </a:extLst>
          </p:cNvPr>
          <p:cNvSpPr/>
          <p:nvPr/>
        </p:nvSpPr>
        <p:spPr>
          <a:xfrm>
            <a:off x="1162049" y="600936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22694" y="841080"/>
            <a:ext cx="11153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二、根据图片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并把序号填在前面的括号里。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13" y="1364299"/>
            <a:ext cx="10089754" cy="155461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57532" y="2844225"/>
            <a:ext cx="10509848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do homework in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A.evening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B.morning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2.It’s half past nine in the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morning.Lingling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A.classes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B.breakfast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one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	A.fifteen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B.thirty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time to have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A.lunch	B.dinner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36881" y="29189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0443" y="41319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70443" y="53449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70443" y="60526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28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7119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三、给图片选择合适的对话或句子。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113" y="3366529"/>
            <a:ext cx="10882187" cy="300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time is it?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—Oh!It’s 6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30.It’s time to get up.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2.—It’s 5 o’clock.It’s time to go home.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—Bye,Mr Wang.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7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30.It’s time to go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7 o’clock.It’s time for breakfast.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 half past six.Let’s get ready for dinner.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2" y="1465882"/>
            <a:ext cx="10524227" cy="18518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88111" y="272221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91382" y="27709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84840" y="27509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81569" y="27574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86784" y="27509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7485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四、你能合理安排同学们的活动吗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填在括号内。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11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am.It’s time to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 lunch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B.have breakfast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C.have dinner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2.Today is Monday(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).It’s half past seven in the morning.Lily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A.goes to school	B.goes to bed	C.watches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25518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1015" y="4121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98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9986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am now.Yuanyuan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A.has classes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B.has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C.has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4.—Tom,it’s time to go to bed now.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,Mum.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A.Good morning	B.Good night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C.Good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now.School is over.It’s time to go home.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pm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2" y="49327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7319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319" y="26231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428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97280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五、根据图意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将对应的词组规范地写在四线三格内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336" y="1702174"/>
            <a:ext cx="9566694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home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breakfast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456" y="2698266"/>
            <a:ext cx="2248410" cy="14614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80435" y="1789190"/>
            <a:ext cx="8239610" cy="63633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0866" y="3225693"/>
            <a:ext cx="63942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seven o’clock.It’s time to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28241" r="-1"/>
          <a:stretch/>
        </p:blipFill>
        <p:spPr>
          <a:xfrm>
            <a:off x="8169219" y="3110869"/>
            <a:ext cx="3156850" cy="95809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324673" y="3210020"/>
            <a:ext cx="265649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have breakfast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64" y="4432470"/>
            <a:ext cx="2182208" cy="157151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50866" y="4959897"/>
            <a:ext cx="4878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It’s seven thirty.It’s time to</a:t>
            </a:r>
            <a:endParaRPr lang="zh-CN" altLang="en-US" sz="34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23731"/>
          <a:stretch/>
        </p:blipFill>
        <p:spPr>
          <a:xfrm>
            <a:off x="7803759" y="4833674"/>
            <a:ext cx="3355261" cy="95809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234895" y="4934958"/>
            <a:ext cx="201689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go to school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46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41418"/>
          <a:stretch/>
        </p:blipFill>
        <p:spPr>
          <a:xfrm>
            <a:off x="7989208" y="2743522"/>
            <a:ext cx="2577152" cy="9580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376" y="2465959"/>
            <a:ext cx="2375399" cy="14159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24016" y="2914793"/>
            <a:ext cx="49552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It’s five o’clock.It’s time to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285336" y="1115579"/>
            <a:ext cx="9566694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home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breakfast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0435" y="1202595"/>
            <a:ext cx="8239610" cy="63633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47176" y="2835374"/>
            <a:ext cx="14253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go home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408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25168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六、选择合适的选项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A.It’s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to go home.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B.It’s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for school.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C.What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is it?	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D.It’s 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nine ten.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98" y="2573709"/>
            <a:ext cx="5494496" cy="3924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9004" y="2570947"/>
            <a:ext cx="5800818" cy="37653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28200" y="51618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44766" y="32697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25189" y="46500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6146" y="27423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268" y="1423375"/>
            <a:ext cx="8734294" cy="104224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0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490</Words>
  <Application>Microsoft Office PowerPoint</Application>
  <PresentationFormat>自定义</PresentationFormat>
  <Paragraphs>143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2026-03-27T07:31:18Z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