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0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方正大标宋简体" charset="-122"/>
      <p:regular r:id="rId11"/>
    </p:embeddedFont>
    <p:embeddedFont>
      <p:font typeface="方正小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大标宋_GBK" pitchFamily="65" charset="-122"/>
      <p:regular r:id="rId19"/>
    </p:embeddedFont>
    <p:embeddedFont>
      <p:font typeface="new exer" pitchFamily="2" charset="0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总复习一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80145"/>
            <a:ext cx="88773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一、按字母表顺序默写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26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个字母。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770781" y="1978166"/>
            <a:ext cx="10741133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761256" y="3244991"/>
            <a:ext cx="10741133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9514" y="2006687"/>
            <a:ext cx="982512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err="1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Aa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  Bb  Cc  </a:t>
            </a:r>
            <a:r>
              <a:rPr lang="en-US" altLang="zh-CN" sz="4200" dirty="0" err="1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Dd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  </a:t>
            </a:r>
            <a:r>
              <a:rPr lang="en-US" altLang="zh-CN" sz="4200" dirty="0" err="1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Ee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  </a:t>
            </a:r>
            <a:r>
              <a:rPr lang="en-US" altLang="zh-CN" sz="4200" dirty="0" err="1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Ff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  </a:t>
            </a:r>
            <a:r>
              <a:rPr lang="en-US" altLang="zh-CN" sz="4200" dirty="0" err="1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Gg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  </a:t>
            </a:r>
            <a:r>
              <a:rPr lang="en-US" altLang="zh-CN" sz="4200" dirty="0" err="1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Hh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  Ii  </a:t>
            </a:r>
            <a:r>
              <a:rPr lang="en-US" altLang="zh-CN" sz="4200" dirty="0" err="1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Jj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  </a:t>
            </a:r>
            <a:r>
              <a:rPr lang="en-US" altLang="zh-CN" sz="4200" dirty="0" err="1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Kk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  </a:t>
            </a:r>
            <a:r>
              <a:rPr lang="en-US" altLang="zh-CN" sz="4200" dirty="0" err="1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Ll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  Mm  </a:t>
            </a:r>
            <a:r>
              <a:rPr lang="en-US" altLang="zh-CN" sz="4200" dirty="0" err="1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Nn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9514" y="3291517"/>
            <a:ext cx="870142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err="1">
                <a:solidFill>
                  <a:srgbClr val="E72582"/>
                </a:solidFill>
                <a:latin typeface="new exer" pitchFamily="2" charset="0"/>
                <a:ea typeface="宋体"/>
              </a:rPr>
              <a:t>Oo</a:t>
            </a:r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 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 </a:t>
            </a:r>
            <a:r>
              <a:rPr lang="en-US" altLang="zh-CN" sz="4200" dirty="0" err="1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Pp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  </a:t>
            </a:r>
            <a:r>
              <a:rPr lang="en-US" altLang="zh-CN" sz="4200" dirty="0" err="1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Qq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  </a:t>
            </a:r>
            <a:r>
              <a:rPr lang="en-US" altLang="zh-CN" sz="4200" dirty="0" err="1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Rr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  </a:t>
            </a:r>
            <a:r>
              <a:rPr lang="en-US" altLang="zh-CN" sz="4200" dirty="0" err="1">
                <a:solidFill>
                  <a:srgbClr val="E72582"/>
                </a:solidFill>
                <a:latin typeface="new exer" pitchFamily="2" charset="0"/>
                <a:ea typeface="宋体"/>
              </a:rPr>
              <a:t>Ss</a:t>
            </a:r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 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 </a:t>
            </a:r>
            <a:r>
              <a:rPr lang="en-US" altLang="zh-CN" sz="4200" dirty="0" err="1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Tt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  </a:t>
            </a:r>
            <a:r>
              <a:rPr lang="en-US" altLang="zh-CN" sz="4200" dirty="0" err="1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Uu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  </a:t>
            </a:r>
            <a:r>
              <a:rPr lang="en-US" altLang="zh-CN" sz="4200" dirty="0" err="1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Vv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  </a:t>
            </a:r>
            <a:r>
              <a:rPr lang="en-US" altLang="zh-CN" sz="4200" dirty="0" err="1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Ww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  Xx  </a:t>
            </a:r>
            <a:r>
              <a:rPr lang="en-US" altLang="zh-CN" sz="4200" dirty="0" err="1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Yy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  </a:t>
            </a:r>
            <a:r>
              <a:rPr lang="en-US" altLang="zh-CN" sz="4200" dirty="0" err="1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Zz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二、写出相应的大小写字母。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Q(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y(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	J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r(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	X(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b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h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87726" y="1907272"/>
            <a:ext cx="3385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w exer" pitchFamily="2" charset="0"/>
                <a:ea typeface="宋体"/>
                <a:cs typeface="Times New Roman"/>
              </a:rPr>
              <a:t>q</a:t>
            </a:r>
            <a:endParaRPr lang="zh-CN" altLang="en-US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4379" y="1973947"/>
            <a:ext cx="3722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w exer" pitchFamily="2" charset="0"/>
                <a:ea typeface="宋体"/>
                <a:cs typeface="Times New Roman"/>
              </a:rPr>
              <a:t>Y</a:t>
            </a:r>
            <a:endParaRPr lang="zh-CN" altLang="en-US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81803" y="1945372"/>
            <a:ext cx="3818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w exer" pitchFamily="2" charset="0"/>
                <a:ea typeface="宋体"/>
                <a:cs typeface="Times New Roman"/>
              </a:rPr>
              <a:t>E</a:t>
            </a:r>
            <a:endParaRPr lang="zh-CN" altLang="en-US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53600" y="1868689"/>
            <a:ext cx="2648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w exer" pitchFamily="2" charset="0"/>
                <a:ea typeface="宋体"/>
                <a:cs typeface="Times New Roman"/>
              </a:rPr>
              <a:t>j</a:t>
            </a:r>
            <a:endParaRPr lang="zh-CN" altLang="en-US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02684" y="2801719"/>
            <a:ext cx="3754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w exer" pitchFamily="2" charset="0"/>
                <a:ea typeface="宋体"/>
                <a:cs typeface="Times New Roman"/>
              </a:rPr>
              <a:t>R</a:t>
            </a:r>
            <a:endParaRPr lang="zh-CN" altLang="en-US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39347" y="2801718"/>
            <a:ext cx="3626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w exer" pitchFamily="2" charset="0"/>
                <a:ea typeface="宋体"/>
                <a:cs typeface="Times New Roman"/>
              </a:rPr>
              <a:t>x</a:t>
            </a:r>
            <a:endParaRPr lang="zh-CN" altLang="en-US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83231" y="2802358"/>
            <a:ext cx="3449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w exer" pitchFamily="2" charset="0"/>
                <a:ea typeface="宋体"/>
                <a:cs typeface="Times New Roman"/>
              </a:rPr>
              <a:t>B</a:t>
            </a:r>
            <a:endParaRPr lang="zh-CN" altLang="en-US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86925" y="2811882"/>
            <a:ext cx="3978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w exer" pitchFamily="2" charset="0"/>
                <a:ea typeface="宋体"/>
                <a:cs typeface="Times New Roman"/>
              </a:rPr>
              <a:t>H</a:t>
            </a:r>
            <a:endParaRPr lang="zh-CN" altLang="en-US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zh-CN" altLang="zh-CN" sz="3600" spc="-150" dirty="0">
                <a:latin typeface="Times New Roman"/>
                <a:ea typeface="方正黑体_GBK"/>
                <a:cs typeface="Times New Roman"/>
              </a:rPr>
              <a:t>判断下列每组单词画线部分的发音是</a:t>
            </a:r>
            <a:r>
              <a:rPr lang="en-US" altLang="zh-CN" sz="3600" spc="-15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600" spc="-15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600" spc="-15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600" spc="-150" dirty="0">
                <a:latin typeface="Times New Roman"/>
                <a:ea typeface="方正黑体_GBK"/>
                <a:cs typeface="Times New Roman"/>
              </a:rPr>
              <a:t>相同。</a:t>
            </a:r>
            <a:endParaRPr lang="zh-CN" altLang="zh-CN" sz="36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iraffe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g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reat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)2.wee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k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upcake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3.s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all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orning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4.mu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ic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s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nowman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)5.clu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b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p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iano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)6.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aste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man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is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8725" y="1803866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9178" y="25454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53077" y="329868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53077" y="408849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43328" y="483144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09653" y="564175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861094"/>
            <a:ext cx="8477250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四、从方框中选择合适的选项补全对话。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Mike:1.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u="sng" dirty="0">
                <a:latin typeface="Times New Roman"/>
                <a:ea typeface="宋体"/>
              </a:rPr>
              <a:t> </a:t>
            </a:r>
            <a:r>
              <a:rPr lang="en-US" altLang="zh-CN" sz="3600" dirty="0">
                <a:latin typeface="Times New Roman"/>
                <a:ea typeface="宋体"/>
              </a:rPr>
              <a:t/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 err="1">
                <a:latin typeface="Times New Roman"/>
                <a:ea typeface="宋体"/>
              </a:rPr>
              <a:t>Tom:I</a:t>
            </a:r>
            <a:r>
              <a:rPr lang="en-US" altLang="zh-CN" sz="3600" dirty="0">
                <a:latin typeface="Times New Roman"/>
                <a:ea typeface="宋体"/>
              </a:rPr>
              <a:t> like reading books.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2</a:t>
            </a:r>
            <a:r>
              <a:rPr lang="en-US" altLang="zh-CN" sz="3600" dirty="0" smtClean="0">
                <a:latin typeface="Times New Roman"/>
                <a:ea typeface="宋体"/>
              </a:rPr>
              <a:t>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600" u="sng" dirty="0">
                <a:latin typeface="Times New Roman"/>
                <a:ea typeface="宋体"/>
              </a:rPr>
              <a:t> </a:t>
            </a:r>
            <a:r>
              <a:rPr lang="en-US" altLang="zh-CN" sz="3600" dirty="0">
                <a:latin typeface="Times New Roman"/>
                <a:ea typeface="宋体"/>
              </a:rPr>
              <a:t/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 err="1">
                <a:latin typeface="Times New Roman"/>
                <a:ea typeface="宋体"/>
              </a:rPr>
              <a:t>Mike:I</a:t>
            </a:r>
            <a:r>
              <a:rPr lang="en-US" altLang="zh-CN" sz="3600" dirty="0">
                <a:latin typeface="Times New Roman"/>
                <a:ea typeface="宋体"/>
              </a:rPr>
              <a:t> like writing.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Tom:3.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600" u="sng" dirty="0">
                <a:latin typeface="Times New Roman"/>
                <a:ea typeface="宋体"/>
              </a:rPr>
              <a:t> </a:t>
            </a:r>
            <a:r>
              <a:rPr lang="en-US" altLang="zh-CN" sz="3600" dirty="0">
                <a:latin typeface="Times New Roman"/>
                <a:ea typeface="宋体"/>
              </a:rPr>
              <a:t/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 err="1">
                <a:latin typeface="Times New Roman"/>
                <a:ea typeface="宋体"/>
              </a:rPr>
              <a:t>Mike:It’s</a:t>
            </a:r>
            <a:r>
              <a:rPr lang="en-US" altLang="zh-CN" sz="3600" dirty="0">
                <a:latin typeface="Times New Roman"/>
                <a:ea typeface="宋体"/>
              </a:rPr>
              <a:t> twelve o’clock.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4.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u="sng" dirty="0">
                <a:latin typeface="Times New Roman"/>
                <a:ea typeface="宋体"/>
              </a:rPr>
              <a:t> 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7019924" y="1771651"/>
            <a:ext cx="4438651" cy="474591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A.What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time is it?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about you?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C.I like rice and 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vegetables.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D.What’s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your hobby,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Tom?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E.Time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to have lunch.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60379" y="15643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73649" y="298359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07979" y="447313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64678" y="586171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915149" y="1046517"/>
            <a:ext cx="4438651" cy="474591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A.What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time is it?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about you?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C.I like rice and 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vegetables.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D.What’s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your hobby,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Tom?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E.Time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to have lunch.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0550" y="889670"/>
            <a:ext cx="6181725" cy="3316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Tom:Yes.Let’s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have some food.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Mike:Do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you like noodles?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Tom:No,I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don’t.5.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err="1">
                <a:latin typeface="Times New Roman"/>
                <a:ea typeface="宋体"/>
              </a:rPr>
              <a:t>Mike:Me,too</a:t>
            </a:r>
            <a:r>
              <a:rPr lang="en-US" altLang="zh-CN" sz="3600" dirty="0">
                <a:latin typeface="Times New Roman"/>
                <a:ea typeface="宋体"/>
              </a:rPr>
              <a:t>.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4487703" y="261212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188</Words>
  <Application>Microsoft Office PowerPoint</Application>
  <PresentationFormat>自定义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方正黑体_GBK</vt:lpstr>
      <vt:lpstr>汉仪雅酷黑 95W</vt:lpstr>
      <vt:lpstr>方正隶变_GBK</vt:lpstr>
      <vt:lpstr>方正大标宋简体</vt:lpstr>
      <vt:lpstr>方正小标宋_GBK</vt:lpstr>
      <vt:lpstr>Times New Roman</vt:lpstr>
      <vt:lpstr>Calibri</vt:lpstr>
      <vt:lpstr>微软雅黑</vt:lpstr>
      <vt:lpstr>方正大标宋_GBK</vt:lpstr>
      <vt:lpstr>Wingdings</vt:lpstr>
      <vt:lpstr>new exer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295</cp:revision>
  <dcterms:created xsi:type="dcterms:W3CDTF">2019-06-19T02:08:00Z</dcterms:created>
  <dcterms:modified xsi:type="dcterms:W3CDTF">2026-03-23T01:41:43Z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