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0" r:id="rId3"/>
    <p:sldId id="524" r:id="rId4"/>
    <p:sldId id="521" r:id="rId5"/>
    <p:sldId id="525" r:id="rId6"/>
    <p:sldId id="489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大标宋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隶变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Speed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77969" y="861093"/>
            <a:ext cx="10933945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一、按要求分类。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A.breakfast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B.forty-five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C.thirty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D.go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school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E.dinner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F.go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bed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G.get up      H.lunch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I.fifteen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477" y="3501955"/>
            <a:ext cx="9076207" cy="18899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15404" y="4477109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67086" y="4491571"/>
            <a:ext cx="9589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13328" y="4477108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7969" y="1850841"/>
            <a:ext cx="10722635" cy="146170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288761-A964-4DE3-B622-2D99A64F319D}"/>
              </a:ext>
            </a:extLst>
          </p:cNvPr>
          <p:cNvSpPr/>
          <p:nvPr/>
        </p:nvSpPr>
        <p:spPr>
          <a:xfrm>
            <a:off x="505459" y="841079"/>
            <a:ext cx="10605363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二、单项选择。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goes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six thirty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morning.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A.for;to;in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B.to;at;in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C.to;for;in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 at school at nine o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	                   B.go	                       C.has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9526846-EF7A-4BEC-AFEE-00AF59357707}"/>
              </a:ext>
            </a:extLst>
          </p:cNvPr>
          <p:cNvSpPr/>
          <p:nvPr/>
        </p:nvSpPr>
        <p:spPr>
          <a:xfrm>
            <a:off x="1081178" y="174316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29A87CA-C702-4BF5-A94C-6DEC134EE6C6}"/>
              </a:ext>
            </a:extLst>
          </p:cNvPr>
          <p:cNvSpPr/>
          <p:nvPr/>
        </p:nvSpPr>
        <p:spPr>
          <a:xfrm>
            <a:off x="1055530" y="41453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279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69343" y="861095"/>
            <a:ext cx="11015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your brother go to school?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—At 8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B.When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C.How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nine o’clock.Sam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homework.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A.does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B.do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C.is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5.It’s half past seven in the morning.Daming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A.goes to school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B.goes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       C.gets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 for lunch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8881" y="105189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8881" y="241492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8881" y="395199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41079"/>
            <a:ext cx="10899440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三、选词填空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(Her/She) father goes to bed in the morning.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(go/goes) to school at 7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6 o’clock in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(morning/evening).It’s time for dinner.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ten o’clock.Lucy’s father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(for/at) work.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5.When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(do/does) Tom’s mum go to work?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0480" y="157683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239240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5573" y="2960120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1491" y="4285790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3483" y="4967277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52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C675DF-F23A-4696-8285-8D88E11F3430}"/>
              </a:ext>
            </a:extLst>
          </p:cNvPr>
          <p:cNvSpPr/>
          <p:nvPr/>
        </p:nvSpPr>
        <p:spPr>
          <a:xfrm>
            <a:off x="574471" y="841079"/>
            <a:ext cx="86100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的时间表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根据表格内容填空。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761CC89C-10C2-44FE-8E99-C933CD3F3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683062"/>
              </p:ext>
            </p:extLst>
          </p:nvPr>
        </p:nvGraphicFramePr>
        <p:xfrm>
          <a:off x="574471" y="1824575"/>
          <a:ext cx="4126925" cy="3627120"/>
        </p:xfrm>
        <a:graphic>
          <a:graphicData uri="http://schemas.openxmlformats.org/drawingml/2006/table">
            <a:tbl>
              <a:tblPr firstRow="1" firstCol="1" bandRow="1"/>
              <a:tblGrid>
                <a:gridCol w="1483744">
                  <a:extLst>
                    <a:ext uri="{9D8B030D-6E8A-4147-A177-3AD203B41FA5}">
                      <a16:colId xmlns:a16="http://schemas.microsoft.com/office/drawing/2014/main" xmlns="" val="3007067696"/>
                    </a:ext>
                  </a:extLst>
                </a:gridCol>
                <a:gridCol w="2643181">
                  <a:extLst>
                    <a:ext uri="{9D8B030D-6E8A-4147-A177-3AD203B41FA5}">
                      <a16:colId xmlns:a16="http://schemas.microsoft.com/office/drawing/2014/main" xmlns="" val="1478879042"/>
                    </a:ext>
                  </a:extLst>
                </a:gridCol>
              </a:tblGrid>
              <a:tr h="1778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 timetable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3997312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106031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up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7980110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school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5064022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classes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7915506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home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2360606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bed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0195742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CB981C1-9398-4D08-9FB6-2B61B7E8FE02}"/>
              </a:ext>
            </a:extLst>
          </p:cNvPr>
          <p:cNvSpPr/>
          <p:nvPr/>
        </p:nvSpPr>
        <p:spPr>
          <a:xfrm>
            <a:off x="5051581" y="1584918"/>
            <a:ext cx="6460334" cy="498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Hello.I</a:t>
            </a:r>
            <a:r>
              <a:rPr lang="en-US" altLang="zh-CN" sz="3600" spc="-12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Amy.This is my timetable.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6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00.I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,I go to school.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8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30.I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go home.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9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00.I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8DFBF01-5D5C-4C78-836E-4FAD194F9B12}"/>
              </a:ext>
            </a:extLst>
          </p:cNvPr>
          <p:cNvSpPr/>
          <p:nvPr/>
        </p:nvSpPr>
        <p:spPr>
          <a:xfrm>
            <a:off x="7923155" y="2463136"/>
            <a:ext cx="12634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up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43D9C3F-27F6-4081-AF93-113BA0C1A5D5}"/>
              </a:ext>
            </a:extLst>
          </p:cNvPr>
          <p:cNvSpPr/>
          <p:nvPr/>
        </p:nvSpPr>
        <p:spPr>
          <a:xfrm>
            <a:off x="6096000" y="3320840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B6F1F3F-BD12-4C00-924D-81775A9AD62D}"/>
              </a:ext>
            </a:extLst>
          </p:cNvPr>
          <p:cNvSpPr/>
          <p:nvPr/>
        </p:nvSpPr>
        <p:spPr>
          <a:xfrm>
            <a:off x="7543820" y="4135703"/>
            <a:ext cx="27671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classes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D27CF6A-702E-4213-9325-6B73874DD42D}"/>
              </a:ext>
            </a:extLst>
          </p:cNvPr>
          <p:cNvSpPr/>
          <p:nvPr/>
        </p:nvSpPr>
        <p:spPr>
          <a:xfrm>
            <a:off x="6372105" y="5007390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2634094-B9C1-4838-A6E8-4A630F797EE1}"/>
              </a:ext>
            </a:extLst>
          </p:cNvPr>
          <p:cNvSpPr/>
          <p:nvPr/>
        </p:nvSpPr>
        <p:spPr>
          <a:xfrm>
            <a:off x="7543820" y="5818515"/>
            <a:ext cx="22445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bed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221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Times New Roman</vt:lpstr>
      <vt:lpstr>方正小标宋_GBK</vt:lpstr>
      <vt:lpstr>微软雅黑</vt:lpstr>
      <vt:lpstr>方正大标宋_GBK</vt:lpstr>
      <vt:lpstr>Wingdings</vt:lpstr>
      <vt:lpstr>宋体</vt:lpstr>
      <vt:lpstr>方正黑体_GBK</vt:lpstr>
      <vt:lpstr>Calibri</vt:lpstr>
      <vt:lpstr>方正隶变_GBK</vt:lpstr>
      <vt:lpstr>汉仪雅酷黑 95W</vt:lpstr>
      <vt:lpstr>方正大标宋简体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2026-03-24T02:08:53Z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