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23" r:id="rId3"/>
    <p:sldId id="527" r:id="rId4"/>
    <p:sldId id="528" r:id="rId5"/>
    <p:sldId id="530" r:id="rId6"/>
    <p:sldId id="529" r:id="rId7"/>
    <p:sldId id="489" r:id="rId8"/>
    <p:sldId id="520" r:id="rId9"/>
    <p:sldId id="521" r:id="rId10"/>
    <p:sldId id="522" r:id="rId11"/>
    <p:sldId id="526" r:id="rId12"/>
    <p:sldId id="427" r:id="rId13"/>
  </p:sldIdLst>
  <p:sldSz cx="12192000" cy="6858000"/>
  <p:notesSz cx="6858000" cy="9144000"/>
  <p:embeddedFontLst>
    <p:embeddedFont>
      <p:font typeface="方正大标宋_GBK" pitchFamily="65" charset="-122"/>
      <p:regular r:id="rId14"/>
    </p:embeddedFont>
    <p:embeddedFont>
      <p:font typeface="方正小标宋_GBK" pitchFamily="65" charset="-122"/>
      <p:regular r:id="rId15"/>
    </p:embeddedFont>
    <p:embeddedFont>
      <p:font typeface="方正黑体_GBK" pitchFamily="65" charset="-122"/>
      <p:regular r:id="rId16"/>
    </p:embeddedFont>
    <p:embeddedFont>
      <p:font typeface="Calibri" pitchFamily="34" charset="0"/>
      <p:regular r:id="rId17"/>
      <p:bold r:id="rId18"/>
      <p:italic r:id="rId19"/>
      <p:boldItalic r:id="rId20"/>
    </p:embeddedFont>
    <p:embeddedFont>
      <p:font typeface="new exer" pitchFamily="2" charset="0"/>
      <p:regular r:id="rId21"/>
    </p:embeddedFont>
    <p:embeddedFont>
      <p:font typeface="微软雅黑" pitchFamily="34" charset="-122"/>
      <p:regular r:id="rId22"/>
      <p:bold r:id="rId23"/>
    </p:embeddedFont>
    <p:embeddedFont>
      <p:font typeface="方正隶变_GBK" pitchFamily="65" charset="-122"/>
      <p:regular r:id="rId24"/>
    </p:embeddedFont>
    <p:embeddedFont>
      <p:font typeface="方正大标宋简体" charset="-122"/>
      <p:regular r:id="rId2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FFFFFF"/>
    <a:srgbClr val="56BFBE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504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5.fntdata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font" Target="fonts/font12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1.fntdata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6" Type="http://schemas.openxmlformats.org/officeDocument/2006/relationships/image" Target="../media/image11.TIF"/><Relationship Id="rId5" Type="http://schemas.openxmlformats.org/officeDocument/2006/relationships/image" Target="../media/image10.TIF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6" Type="http://schemas.openxmlformats.org/officeDocument/2006/relationships/image" Target="../media/image13.TIF"/><Relationship Id="rId5" Type="http://schemas.openxmlformats.org/officeDocument/2006/relationships/image" Target="../media/image12.TIF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第二课时 </a:t>
            </a:r>
            <a:r>
              <a:rPr lang="en-US" altLang="zh-CN" sz="6000" b="1" dirty="0">
                <a:latin typeface="Times New Roman" pitchFamily="18" charset="0"/>
                <a:ea typeface="方正大标宋_GBK" panose="03000509000000000000" pitchFamily="65" charset="-122"/>
                <a:cs typeface="Times New Roman" pitchFamily="18" charset="0"/>
              </a:rPr>
              <a:t>Start up</a:t>
            </a:r>
            <a:endParaRPr lang="zh-CN" altLang="en-US" sz="6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方正大标宋_GBK" panose="03000509000000000000" pitchFamily="65" charset="-122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三年级英语下册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D899D9C0-2384-4384-945D-6C10EEB031A6}"/>
              </a:ext>
            </a:extLst>
          </p:cNvPr>
          <p:cNvSpPr/>
          <p:nvPr/>
        </p:nvSpPr>
        <p:spPr>
          <a:xfrm>
            <a:off x="505460" y="841079"/>
            <a:ext cx="1083132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360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</a:t>
            </a:r>
            <a:r>
              <a:rPr lang="zh-CN" altLang="zh-CN" sz="360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连词成句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把序号写在横线上。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hobby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 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these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 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1D3402AF-C698-48D0-AC8B-881DE0C00BE6}"/>
              </a:ext>
            </a:extLst>
          </p:cNvPr>
          <p:cNvSpPr/>
          <p:nvPr/>
        </p:nvSpPr>
        <p:spPr>
          <a:xfrm>
            <a:off x="1292854" y="2593752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③①②④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B688D0E3-D205-48EA-8085-998DDA3C51BE}"/>
              </a:ext>
            </a:extLst>
          </p:cNvPr>
          <p:cNvSpPr/>
          <p:nvPr/>
        </p:nvSpPr>
        <p:spPr>
          <a:xfrm>
            <a:off x="1523686" y="4992755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②③①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33499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E5FD70B3-228F-47B2-BFA2-38BF1A7CC7B9}"/>
              </a:ext>
            </a:extLst>
          </p:cNvPr>
          <p:cNvSpPr/>
          <p:nvPr/>
        </p:nvSpPr>
        <p:spPr>
          <a:xfrm>
            <a:off x="597763" y="915791"/>
            <a:ext cx="10623612" cy="1659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doing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 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73BA70E6-FACF-4D66-8D33-979570FFEC5A}"/>
              </a:ext>
            </a:extLst>
          </p:cNvPr>
          <p:cNvSpPr/>
          <p:nvPr/>
        </p:nvSpPr>
        <p:spPr>
          <a:xfrm>
            <a:off x="1151973" y="1798805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①④②⑤③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45513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</a:rPr>
              <a:t>外研社版</a:t>
            </a:r>
            <a:r>
              <a:rPr lang="en-US" altLang="zh-CN">
                <a:solidFill>
                  <a:schemeClr val="bg1"/>
                </a:solidFill>
                <a:latin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</a:rPr>
              <a:t>三年级英语下册</a:t>
            </a:r>
            <a:endParaRPr lang="zh-CN" altLang="en-US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>
            <a:off x="505460" y="861093"/>
            <a:ext cx="10890034" cy="6069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0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一、周日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小山羊到小狗家做客。根据图片情境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选择正确的答案</a:t>
            </a:r>
            <a:r>
              <a:rPr lang="zh-CN" altLang="zh-CN" sz="30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15992" y="1492309"/>
            <a:ext cx="10795923" cy="13480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A.That’s my mum.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B.What do you like doing?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C.He likes running.	  D.What are these?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E.Who is this?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20560" y="1611322"/>
            <a:ext cx="10891355" cy="1205075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6602" y="2935410"/>
            <a:ext cx="9894273" cy="379562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07898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715992" y="802199"/>
            <a:ext cx="10795923" cy="13480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A.That’s my mum.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B.What do you like doing?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C.He likes running.	  D.What are these?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E.Who is this?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0560" y="921212"/>
            <a:ext cx="10891355" cy="1205075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0559" y="2245298"/>
            <a:ext cx="10339831" cy="4302151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CB759ED0-DF7E-4CFA-BBDE-4246E2736519}"/>
              </a:ext>
            </a:extLst>
          </p:cNvPr>
          <p:cNvSpPr/>
          <p:nvPr/>
        </p:nvSpPr>
        <p:spPr>
          <a:xfrm>
            <a:off x="1972426" y="4947500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75494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715992" y="802199"/>
            <a:ext cx="10795923" cy="13480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A.That’s my mum.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B.What do you like doing?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C.He likes running.	  D.What are these?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E.Who is this?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0560" y="921212"/>
            <a:ext cx="10891355" cy="1205075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3733" y="2299402"/>
            <a:ext cx="10038675" cy="4066891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="" xmlns:a16="http://schemas.microsoft.com/office/drawing/2014/main" id="{56FF13E1-5003-4C7B-8D55-9CE2E1C1892D}"/>
              </a:ext>
            </a:extLst>
          </p:cNvPr>
          <p:cNvSpPr/>
          <p:nvPr/>
        </p:nvSpPr>
        <p:spPr>
          <a:xfrm>
            <a:off x="9424409" y="4332847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9292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715992" y="802199"/>
            <a:ext cx="10795923" cy="13480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A.That’s my mum.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B.What do you like doing?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C.He likes running.	  D.What are these?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E.Who is this?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0560" y="921212"/>
            <a:ext cx="10891355" cy="1205075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4107" y="2453826"/>
            <a:ext cx="9416613" cy="3412137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="" xmlns:a16="http://schemas.microsoft.com/office/drawing/2014/main" id="{CD0BFD89-D2CD-47DA-9D73-ED5CE88EC1BA}"/>
              </a:ext>
            </a:extLst>
          </p:cNvPr>
          <p:cNvSpPr/>
          <p:nvPr/>
        </p:nvSpPr>
        <p:spPr>
          <a:xfrm>
            <a:off x="2231472" y="4874506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CD0BFD89-D2CD-47DA-9D73-ED5CE88EC1BA}"/>
              </a:ext>
            </a:extLst>
          </p:cNvPr>
          <p:cNvSpPr/>
          <p:nvPr/>
        </p:nvSpPr>
        <p:spPr>
          <a:xfrm>
            <a:off x="8803308" y="4651599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6424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715992" y="802199"/>
            <a:ext cx="10795923" cy="13480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A.That’s my mum.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B.What do you like doing?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C.He likes running.	  D.What are these?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E.Who is this?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0560" y="921212"/>
            <a:ext cx="10891355" cy="1205075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5992" y="2216707"/>
            <a:ext cx="10576527" cy="4166135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="" xmlns:a16="http://schemas.microsoft.com/office/drawing/2014/main" id="{080C669A-5EE4-4BF3-8DC4-D7A7A42CB3F6}"/>
              </a:ext>
            </a:extLst>
          </p:cNvPr>
          <p:cNvSpPr/>
          <p:nvPr/>
        </p:nvSpPr>
        <p:spPr>
          <a:xfrm>
            <a:off x="2614493" y="4987481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5542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C8882B91-2C44-4579-B829-1B7546691805}"/>
              </a:ext>
            </a:extLst>
          </p:cNvPr>
          <p:cNvSpPr/>
          <p:nvPr/>
        </p:nvSpPr>
        <p:spPr>
          <a:xfrm>
            <a:off x="505459" y="861094"/>
            <a:ext cx="10907287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36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</a:t>
            </a:r>
            <a:r>
              <a:rPr lang="zh-CN" altLang="zh-CN" sz="36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写出下列动词的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ing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形式。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run   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swim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en-US" altLang="zh-CN" sz="3600" u="sng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u="sng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endParaRPr lang="en-US" altLang="zh-CN" sz="3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paint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   </a:t>
            </a:r>
            <a:r>
              <a:rPr lang="en-US" altLang="zh-CN" sz="3600" u="sng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write	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 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take 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 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	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make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 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sing	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 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	   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   </a:t>
            </a:r>
            <a:r>
              <a:rPr lang="en-US" altLang="zh-CN" sz="3600" u="sng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read	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 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dance	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 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listen	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7D9B1EAC-B72F-4E1C-ACA1-E6D2B5630AAC}"/>
              </a:ext>
            </a:extLst>
          </p:cNvPr>
          <p:cNvSpPr/>
          <p:nvPr/>
        </p:nvSpPr>
        <p:spPr>
          <a:xfrm>
            <a:off x="2335915" y="1773290"/>
            <a:ext cx="162095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running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0AA71F6D-A7AE-47C5-B1DE-E73C4A0D6E56}"/>
              </a:ext>
            </a:extLst>
          </p:cNvPr>
          <p:cNvSpPr/>
          <p:nvPr/>
        </p:nvSpPr>
        <p:spPr>
          <a:xfrm>
            <a:off x="7762970" y="1773290"/>
            <a:ext cx="213391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swimming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ADBDC9AE-3F6A-4572-87A1-8B4B55F07533}"/>
              </a:ext>
            </a:extLst>
          </p:cNvPr>
          <p:cNvSpPr/>
          <p:nvPr/>
        </p:nvSpPr>
        <p:spPr>
          <a:xfrm>
            <a:off x="2256897" y="2507390"/>
            <a:ext cx="169790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painting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D77578BF-2A89-44AE-9F71-2C3D1EAB2C49}"/>
              </a:ext>
            </a:extLst>
          </p:cNvPr>
          <p:cNvSpPr/>
          <p:nvPr/>
        </p:nvSpPr>
        <p:spPr>
          <a:xfrm>
            <a:off x="8070747" y="2507390"/>
            <a:ext cx="151836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writing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83719F6E-4509-49BD-97EC-ED0441E1188B}"/>
              </a:ext>
            </a:extLst>
          </p:cNvPr>
          <p:cNvSpPr/>
          <p:nvPr/>
        </p:nvSpPr>
        <p:spPr>
          <a:xfrm>
            <a:off x="2256897" y="3387875"/>
            <a:ext cx="133882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taking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72DD6BEE-CBE0-4652-9635-ADEA21E20C29}"/>
              </a:ext>
            </a:extLst>
          </p:cNvPr>
          <p:cNvSpPr/>
          <p:nvPr/>
        </p:nvSpPr>
        <p:spPr>
          <a:xfrm>
            <a:off x="8137666" y="3331817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playing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77AA2818-D7B7-40A0-B74B-F07F98E184DC}"/>
              </a:ext>
            </a:extLst>
          </p:cNvPr>
          <p:cNvSpPr/>
          <p:nvPr/>
        </p:nvSpPr>
        <p:spPr>
          <a:xfrm>
            <a:off x="2199188" y="4205771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making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A31721F5-50E9-414D-BECF-F9318D147A14}"/>
              </a:ext>
            </a:extLst>
          </p:cNvPr>
          <p:cNvSpPr/>
          <p:nvPr/>
        </p:nvSpPr>
        <p:spPr>
          <a:xfrm>
            <a:off x="7987994" y="4192911"/>
            <a:ext cx="154401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singing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61B396C8-DE5B-4673-85DF-2429FA0F3C36}"/>
              </a:ext>
            </a:extLst>
          </p:cNvPr>
          <p:cNvSpPr/>
          <p:nvPr/>
        </p:nvSpPr>
        <p:spPr>
          <a:xfrm>
            <a:off x="2199188" y="5022475"/>
            <a:ext cx="123623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doing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E28DCE21-9E29-493D-82E8-31FAADDFAE38}"/>
              </a:ext>
            </a:extLst>
          </p:cNvPr>
          <p:cNvSpPr/>
          <p:nvPr/>
        </p:nvSpPr>
        <p:spPr>
          <a:xfrm>
            <a:off x="8070747" y="5017338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reading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89E66F5C-3010-42EA-B518-39850EEF5A0D}"/>
              </a:ext>
            </a:extLst>
          </p:cNvPr>
          <p:cNvSpPr/>
          <p:nvPr/>
        </p:nvSpPr>
        <p:spPr>
          <a:xfrm>
            <a:off x="2554413" y="5841586"/>
            <a:ext cx="16466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dancing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D1977F40-D376-41C5-806C-78F0EE58F498}"/>
              </a:ext>
            </a:extLst>
          </p:cNvPr>
          <p:cNvSpPr/>
          <p:nvPr/>
        </p:nvSpPr>
        <p:spPr>
          <a:xfrm>
            <a:off x="8137666" y="5831340"/>
            <a:ext cx="177484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listening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0A7EC6A2-4ED4-4F5A-81BC-B702F5641716}"/>
              </a:ext>
            </a:extLst>
          </p:cNvPr>
          <p:cNvSpPr/>
          <p:nvPr/>
        </p:nvSpPr>
        <p:spPr>
          <a:xfrm>
            <a:off x="505459" y="839834"/>
            <a:ext cx="10875713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、看图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根据图片提示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填上所缺的单词。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Amy                                        .</a:t>
            </a:r>
            <a:endParaRPr lang="en-US" altLang="zh-CN" sz="3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Tom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likes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.                      </a:t>
            </a:r>
            <a:endParaRPr lang="zh-CN" altLang="zh-CN" sz="3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21850E19-1D2A-4B86-974E-0EF4EB16EC3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2083666" y="2322565"/>
            <a:ext cx="4179112" cy="76718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786E33B0-E285-4EF1-8FC7-1BB7D027E3D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2872291" y="3977226"/>
            <a:ext cx="2260426" cy="767185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="" xmlns:a16="http://schemas.microsoft.com/office/drawing/2014/main" id="{F8B3A83B-6456-4891-8383-A65907672CE6}"/>
              </a:ext>
            </a:extLst>
          </p:cNvPr>
          <p:cNvSpPr/>
          <p:nvPr/>
        </p:nvSpPr>
        <p:spPr>
          <a:xfrm>
            <a:off x="2738537" y="2353344"/>
            <a:ext cx="3172663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 smtClean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likes </a:t>
            </a:r>
            <a:r>
              <a:rPr lang="en-US" altLang="zh-CN" sz="42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reading books</a:t>
            </a:r>
            <a:endParaRPr lang="zh-CN" altLang="en-US" sz="4200" dirty="0">
              <a:solidFill>
                <a:srgbClr val="E72582"/>
              </a:solidFill>
              <a:latin typeface="new exer" panose="02000000000000000000" pitchFamily="2" charset="0"/>
              <a:ea typeface="宋体" panose="02010600030101010101" pitchFamily="2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8A5CE036-ABFA-4B6D-BEDD-B13ED574DAB6}"/>
              </a:ext>
            </a:extLst>
          </p:cNvPr>
          <p:cNvSpPr/>
          <p:nvPr/>
        </p:nvSpPr>
        <p:spPr>
          <a:xfrm>
            <a:off x="3322955" y="4011159"/>
            <a:ext cx="139012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 smtClean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running</a:t>
            </a:r>
            <a:endParaRPr lang="zh-CN" altLang="en-US" sz="4200" dirty="0">
              <a:solidFill>
                <a:srgbClr val="E72582"/>
              </a:solidFill>
              <a:latin typeface="new exer" panose="02000000000000000000" pitchFamily="2" charset="0"/>
              <a:ea typeface="宋体" panose="02010600030101010101" pitchFamily="2" charset="-122"/>
            </a:endParaRPr>
          </a:p>
        </p:txBody>
      </p:sp>
      <p:pic>
        <p:nvPicPr>
          <p:cNvPr id="15" name="image227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767811" y="1863305"/>
            <a:ext cx="1706219" cy="1450211"/>
          </a:xfrm>
          <a:prstGeom prst="rect">
            <a:avLst/>
          </a:prstGeom>
        </p:spPr>
      </p:pic>
      <p:pic>
        <p:nvPicPr>
          <p:cNvPr id="16" name="image228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5463421" y="3684790"/>
            <a:ext cx="1731009" cy="1471281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C9807A87-46FB-4ABC-B812-24CF47F2E913}"/>
              </a:ext>
            </a:extLst>
          </p:cNvPr>
          <p:cNvSpPr/>
          <p:nvPr/>
        </p:nvSpPr>
        <p:spPr>
          <a:xfrm>
            <a:off x="551574" y="934964"/>
            <a:ext cx="10740821" cy="24857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Lanlan             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.</a:t>
            </a:r>
            <a:endParaRPr lang="en-US" altLang="zh-CN" sz="3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                                 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endParaRPr lang="zh-CN" altLang="zh-CN" sz="3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C4883989-E6CE-453C-A2F3-8C469300C2B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2352092" y="1107070"/>
            <a:ext cx="3816628" cy="76718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7490ACE7-2DCD-472E-B2F7-2248F335791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1272454" y="2747408"/>
            <a:ext cx="3740924" cy="767185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="" xmlns:a16="http://schemas.microsoft.com/office/drawing/2014/main" id="{19483B31-EA6C-4D81-BD41-B982ED9DB684}"/>
              </a:ext>
            </a:extLst>
          </p:cNvPr>
          <p:cNvSpPr/>
          <p:nvPr/>
        </p:nvSpPr>
        <p:spPr>
          <a:xfrm>
            <a:off x="2646264" y="1132552"/>
            <a:ext cx="3299301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 smtClean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likes </a:t>
            </a:r>
            <a:r>
              <a:rPr lang="en-US" altLang="zh-CN" sz="42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taking photoes</a:t>
            </a:r>
            <a:endParaRPr lang="zh-CN" altLang="en-US" sz="4200" dirty="0">
              <a:solidFill>
                <a:srgbClr val="E72582"/>
              </a:solidFill>
              <a:latin typeface="new exer" panose="02000000000000000000" pitchFamily="2" charset="0"/>
              <a:ea typeface="宋体" panose="02010600030101010101" pitchFamily="2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B5D75644-4B38-4B63-9612-EDCBB35F4E1B}"/>
              </a:ext>
            </a:extLst>
          </p:cNvPr>
          <p:cNvSpPr/>
          <p:nvPr/>
        </p:nvSpPr>
        <p:spPr>
          <a:xfrm>
            <a:off x="1682991" y="2781768"/>
            <a:ext cx="289534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like doing tai chi</a:t>
            </a:r>
            <a:endParaRPr lang="zh-CN" altLang="en-US" sz="4200" dirty="0">
              <a:solidFill>
                <a:srgbClr val="E72582"/>
              </a:solidFill>
              <a:latin typeface="new exer" panose="02000000000000000000" pitchFamily="2" charset="0"/>
            </a:endParaRPr>
          </a:p>
        </p:txBody>
      </p:sp>
      <p:pic>
        <p:nvPicPr>
          <p:cNvPr id="14" name="image229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720294" y="870860"/>
            <a:ext cx="1458433" cy="1239604"/>
          </a:xfrm>
          <a:prstGeom prst="rect">
            <a:avLst/>
          </a:prstGeom>
        </p:spPr>
      </p:pic>
      <p:pic>
        <p:nvPicPr>
          <p:cNvPr id="15" name="image230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5423915" y="2343989"/>
            <a:ext cx="1849063" cy="157162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12534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215</Words>
  <Application>Microsoft Office PowerPoint</Application>
  <PresentationFormat>自定义</PresentationFormat>
  <Paragraphs>87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6" baseType="lpstr">
      <vt:lpstr>Arial</vt:lpstr>
      <vt:lpstr>宋体</vt:lpstr>
      <vt:lpstr>方正大标宋_GBK</vt:lpstr>
      <vt:lpstr>方正小标宋_GBK</vt:lpstr>
      <vt:lpstr>Times New Roman</vt:lpstr>
      <vt:lpstr>方正黑体_GBK</vt:lpstr>
      <vt:lpstr>Calibri</vt:lpstr>
      <vt:lpstr>汉仪雅酷黑 95W</vt:lpstr>
      <vt:lpstr>new exer</vt:lpstr>
      <vt:lpstr>微软雅黑</vt:lpstr>
      <vt:lpstr>方正隶变_GBK</vt:lpstr>
      <vt:lpstr>方正大标宋简体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238</cp:revision>
  <dcterms:created xsi:type="dcterms:W3CDTF">2019-06-19T02:08:00Z</dcterms:created>
  <dcterms:modified xsi:type="dcterms:W3CDTF">2026-03-27T07:40:56Z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