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22" r:id="rId3"/>
    <p:sldId id="489" r:id="rId4"/>
    <p:sldId id="520" r:id="rId5"/>
    <p:sldId id="523" r:id="rId6"/>
    <p:sldId id="524" r:id="rId7"/>
    <p:sldId id="427" r:id="rId8"/>
  </p:sldIdLst>
  <p:sldSz cx="12192000" cy="6858000"/>
  <p:notesSz cx="6858000" cy="9144000"/>
  <p:embeddedFontLst>
    <p:embeddedFont>
      <p:font typeface="方正大标宋_GBK" pitchFamily="65" charset="-122"/>
      <p:regular r:id="rId9"/>
    </p:embeddedFont>
    <p:embeddedFont>
      <p:font typeface="方正小标宋_GBK" pitchFamily="65" charset="-122"/>
      <p:regular r:id="rId10"/>
    </p:embeddedFont>
    <p:embeddedFont>
      <p:font typeface="方正黑体_GBK" pitchFamily="65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new exer" pitchFamily="2" charset="0"/>
      <p:regular r:id="rId16"/>
    </p:embeddedFont>
    <p:embeddedFont>
      <p:font typeface="NEU-BZ" pitchFamily="2" charset="-122"/>
      <p:regular r:id="rId17"/>
      <p:bold r:id="rId18"/>
      <p:italic r:id="rId19"/>
      <p:boldItalic r:id="rId20"/>
    </p:embeddedFont>
    <p:embeddedFont>
      <p:font typeface="方正书宋_GBK" pitchFamily="65" charset="-122"/>
      <p:regular r:id="rId21"/>
    </p:embeddedFont>
    <p:embeddedFont>
      <p:font typeface="微软雅黑" pitchFamily="34" charset="-122"/>
      <p:regular r:id="rId22"/>
      <p:bold r:id="rId23"/>
    </p:embeddedFont>
    <p:embeddedFont>
      <p:font typeface="方正隶变_GBK" pitchFamily="65" charset="-122"/>
      <p:regular r:id="rId24"/>
    </p:embeddedFont>
    <p:embeddedFont>
      <p:font typeface="方正大标宋简体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50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10.tif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第二课时 </a:t>
            </a:r>
            <a:r>
              <a:rPr lang="en-US" altLang="zh-CN" sz="6000" b="1" dirty="0">
                <a:latin typeface="Times New Roman" pitchFamily="18" charset="0"/>
                <a:ea typeface="方正大标宋_GBK" panose="03000509000000000000" pitchFamily="65" charset="-122"/>
                <a:cs typeface="Times New Roman" pitchFamily="18" charset="0"/>
              </a:rPr>
              <a:t>Start up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方正大标宋_GBK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26446B0-0E3D-4761-BF90-EF980CED8CF8}"/>
              </a:ext>
            </a:extLst>
          </p:cNvPr>
          <p:cNvSpPr/>
          <p:nvPr/>
        </p:nvSpPr>
        <p:spPr>
          <a:xfrm>
            <a:off x="589470" y="826827"/>
            <a:ext cx="10788771" cy="3316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看图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填单词补全句子。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like                         .</a:t>
            </a:r>
            <a:r>
              <a:rPr lang="en-US" altLang="zh-CN" sz="3600" dirty="0"/>
              <a:t>                     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                        are yummy.</a:t>
            </a:r>
            <a:endParaRPr lang="zh-CN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4A6D7310-BC6A-4869-BBC8-EE476A4D031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2059710" y="1814703"/>
            <a:ext cx="2702071" cy="767185"/>
          </a:xfrm>
          <a:prstGeom prst="rect">
            <a:avLst/>
          </a:prstGeom>
        </p:spPr>
      </p:pic>
      <p:pic>
        <p:nvPicPr>
          <p:cNvPr id="9" name="image128.jpeg">
            <a:extLst>
              <a:ext uri="{FF2B5EF4-FFF2-40B4-BE49-F238E27FC236}">
                <a16:creationId xmlns="" xmlns:a16="http://schemas.microsoft.com/office/drawing/2014/main" id="{CB343F39-C812-4F67-931C-3075325C6C57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5178721" y="1648902"/>
            <a:ext cx="1460087" cy="1366182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E57B0CE0-C05A-46A4-A68F-389F48EA97AE}"/>
              </a:ext>
            </a:extLst>
          </p:cNvPr>
          <p:cNvSpPr/>
          <p:nvPr/>
        </p:nvSpPr>
        <p:spPr>
          <a:xfrm>
            <a:off x="2277554" y="1853291"/>
            <a:ext cx="218681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strawberries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5F4026FC-3DE7-4940-A594-35A29F48F59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1819871" y="3423285"/>
            <a:ext cx="2702071" cy="767185"/>
          </a:xfrm>
          <a:prstGeom prst="rect">
            <a:avLst/>
          </a:prstGeom>
        </p:spPr>
      </p:pic>
      <p:pic>
        <p:nvPicPr>
          <p:cNvPr id="13" name="image129.jpeg">
            <a:extLst>
              <a:ext uri="{FF2B5EF4-FFF2-40B4-BE49-F238E27FC236}">
                <a16:creationId xmlns="" xmlns:a16="http://schemas.microsoft.com/office/drawing/2014/main" id="{02652BD4-9E3A-4955-B1CB-E793371D73EC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6752260" y="2838331"/>
            <a:ext cx="1460087" cy="1416898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EE6272CD-9392-4B58-87D9-9D4C0F067223}"/>
              </a:ext>
            </a:extLst>
          </p:cNvPr>
          <p:cNvSpPr/>
          <p:nvPr/>
        </p:nvSpPr>
        <p:spPr>
          <a:xfrm>
            <a:off x="589470" y="4994077"/>
            <a:ext cx="8545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has got some                         . 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22801AE3-456C-4B0E-B232-50A864FAE54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4125629" y="4970396"/>
            <a:ext cx="2702071" cy="767185"/>
          </a:xfrm>
          <a:prstGeom prst="rect">
            <a:avLst/>
          </a:prstGeom>
        </p:spPr>
      </p:pic>
      <p:pic>
        <p:nvPicPr>
          <p:cNvPr id="16" name="image130.jpeg">
            <a:extLst>
              <a:ext uri="{FF2B5EF4-FFF2-40B4-BE49-F238E27FC236}">
                <a16:creationId xmlns="" xmlns:a16="http://schemas.microsoft.com/office/drawing/2014/main" id="{8C0F0852-F468-49B9-8B49-2EECE11BD16B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7034732" y="4748807"/>
            <a:ext cx="1617561" cy="988774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EC4AE249-C930-48F6-A16E-4165B99DE8D7}"/>
              </a:ext>
            </a:extLst>
          </p:cNvPr>
          <p:cNvSpPr/>
          <p:nvPr/>
        </p:nvSpPr>
        <p:spPr>
          <a:xfrm>
            <a:off x="2277554" y="3463390"/>
            <a:ext cx="176202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vegetables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F5649E4F-29F7-40EB-A0A4-1E0C17810AAC}"/>
              </a:ext>
            </a:extLst>
          </p:cNvPr>
          <p:cNvSpPr/>
          <p:nvPr/>
        </p:nvSpPr>
        <p:spPr>
          <a:xfrm>
            <a:off x="4657786" y="5003016"/>
            <a:ext cx="150393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bananas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349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947BDD1-61CB-4BB7-B0C7-DE42CB74E4D0}"/>
              </a:ext>
            </a:extLst>
          </p:cNvPr>
          <p:cNvSpPr/>
          <p:nvPr/>
        </p:nvSpPr>
        <p:spPr>
          <a:xfrm>
            <a:off x="505459" y="812559"/>
            <a:ext cx="10898661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4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</a:t>
            </a:r>
            <a:r>
              <a:rPr lang="zh-CN" altLang="zh-CN" sz="34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根据图片提示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选择正确的选项。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—Do you like apples?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A.Yes,I do.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B.No,I don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)</a:t>
            </a: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—Do you like grapes?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A.Yes,I do.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B.No,I don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t.	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—Yes,I do.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 like carrots.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B.Do you like carrots? 	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17DF49CA-AB2B-4C25-A9E2-0E9037C9CF1C}"/>
              </a:ext>
            </a:extLst>
          </p:cNvPr>
          <p:cNvSpPr/>
          <p:nvPr/>
        </p:nvSpPr>
        <p:spPr>
          <a:xfrm>
            <a:off x="979256" y="171510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D0235748-8BAF-475A-9C40-985044325AB9}"/>
              </a:ext>
            </a:extLst>
          </p:cNvPr>
          <p:cNvSpPr/>
          <p:nvPr/>
        </p:nvSpPr>
        <p:spPr>
          <a:xfrm>
            <a:off x="1028836" y="328610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AA5FDF5-EAC6-4EAC-B1B2-D4B090312DE7}"/>
              </a:ext>
            </a:extLst>
          </p:cNvPr>
          <p:cNvSpPr/>
          <p:nvPr/>
        </p:nvSpPr>
        <p:spPr>
          <a:xfrm>
            <a:off x="1081283" y="485710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pic>
        <p:nvPicPr>
          <p:cNvPr id="11" name="image115.jpeg">
            <a:extLst>
              <a:ext uri="{FF2B5EF4-FFF2-40B4-BE49-F238E27FC236}">
                <a16:creationId xmlns="" xmlns:a16="http://schemas.microsoft.com/office/drawing/2014/main" id="{547C91C0-C7DD-4DD2-BA21-501F3839463A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8270509" y="1682159"/>
            <a:ext cx="1563605" cy="1379413"/>
          </a:xfrm>
          <a:prstGeom prst="rect">
            <a:avLst/>
          </a:prstGeom>
        </p:spPr>
      </p:pic>
      <p:pic>
        <p:nvPicPr>
          <p:cNvPr id="12" name="image116.jpeg">
            <a:extLst>
              <a:ext uri="{FF2B5EF4-FFF2-40B4-BE49-F238E27FC236}">
                <a16:creationId xmlns="" xmlns:a16="http://schemas.microsoft.com/office/drawing/2014/main" id="{53B86690-62BF-4063-B8C7-8875EE853A39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8199282" y="3201524"/>
            <a:ext cx="1729722" cy="1402254"/>
          </a:xfrm>
          <a:prstGeom prst="rect">
            <a:avLst/>
          </a:prstGeom>
        </p:spPr>
      </p:pic>
      <p:pic>
        <p:nvPicPr>
          <p:cNvPr id="14" name="image117.jpeg">
            <a:extLst>
              <a:ext uri="{FF2B5EF4-FFF2-40B4-BE49-F238E27FC236}">
                <a16:creationId xmlns="" xmlns:a16="http://schemas.microsoft.com/office/drawing/2014/main" id="{E1CBB850-20F2-4CE4-A621-FC6CD9CD2107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8891611" y="4889760"/>
            <a:ext cx="1615363" cy="142507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5" name="矩形 14"/>
          <p:cNvSpPr/>
          <p:nvPr/>
        </p:nvSpPr>
        <p:spPr>
          <a:xfrm>
            <a:off x="505459" y="861095"/>
            <a:ext cx="1094179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三、选词填空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补全句子或对话。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1.—Do you like oranges?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—Yes,I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(do/don’t).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2.I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(isn’t/don’t) like grapes.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3.Lanlan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(like/likes) bananas.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4.My friends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(like/likes) fish.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5.Let’s have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(strawberry/strawberries).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614458" y="177550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621728" y="2551881"/>
            <a:ext cx="10985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don’t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804561" y="3328260"/>
            <a:ext cx="101021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likes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467490" y="4096009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like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91939" y="4879209"/>
            <a:ext cx="23198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strawberries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CD1B251-C974-43EB-A018-36B421BEC67B}"/>
              </a:ext>
            </a:extLst>
          </p:cNvPr>
          <p:cNvSpPr/>
          <p:nvPr/>
        </p:nvSpPr>
        <p:spPr>
          <a:xfrm>
            <a:off x="505460" y="966421"/>
            <a:ext cx="110235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spc="-12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四、根据表格内容判断正误</a:t>
            </a:r>
            <a:r>
              <a:rPr lang="en-US" altLang="zh-CN" sz="3600" spc="-12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spc="-12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正确的写</a:t>
            </a:r>
            <a:r>
              <a:rPr lang="en-US" altLang="zh-CN" sz="3600" spc="-12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spc="-12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600" spc="-12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600" spc="-12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spc="-12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错误的写</a:t>
            </a:r>
            <a:r>
              <a:rPr lang="en-US" altLang="zh-CN" sz="3600" spc="-12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spc="-12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3600" spc="-12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spc="-12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spc="-12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DD336117-7528-4390-8F17-A470836C64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845" y="1639491"/>
            <a:ext cx="10705381" cy="3579018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02202959-E0A9-4863-B933-47170D0E7C81}"/>
              </a:ext>
            </a:extLst>
          </p:cNvPr>
          <p:cNvSpPr/>
          <p:nvPr/>
        </p:nvSpPr>
        <p:spPr>
          <a:xfrm>
            <a:off x="565845" y="5170365"/>
            <a:ext cx="10705381" cy="1665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 likes fish and juice.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 likes fish and tomatoes.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CAB9038-2ED3-41C8-937E-96F550E33DB1}"/>
              </a:ext>
            </a:extLst>
          </p:cNvPr>
          <p:cNvSpPr/>
          <p:nvPr/>
        </p:nvSpPr>
        <p:spPr>
          <a:xfrm>
            <a:off x="1174874" y="5376147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EF850DD9-687F-4022-A9A4-6A7BC7CE93F1}"/>
              </a:ext>
            </a:extLst>
          </p:cNvPr>
          <p:cNvSpPr/>
          <p:nvPr/>
        </p:nvSpPr>
        <p:spPr>
          <a:xfrm>
            <a:off x="1162050" y="6238408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789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9652A120-D59F-4F48-AB99-99713EC2E1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996" y="946407"/>
            <a:ext cx="10705381" cy="3579018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7EE86CCA-A9FF-483E-9685-43C5469C7C7E}"/>
              </a:ext>
            </a:extLst>
          </p:cNvPr>
          <p:cNvSpPr/>
          <p:nvPr/>
        </p:nvSpPr>
        <p:spPr>
          <a:xfrm>
            <a:off x="655996" y="4595803"/>
            <a:ext cx="10705381" cy="219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 likes noodles and juice.	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 likes fish and tomatoes.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Daming likes tomatoes and rice.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94FDE50-32FC-42B5-8E79-3D08DCA137A9}"/>
              </a:ext>
            </a:extLst>
          </p:cNvPr>
          <p:cNvSpPr/>
          <p:nvPr/>
        </p:nvSpPr>
        <p:spPr>
          <a:xfrm>
            <a:off x="1162049" y="4759266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44F47C6-2EBA-418C-BC44-DE14017742D3}"/>
              </a:ext>
            </a:extLst>
          </p:cNvPr>
          <p:cNvSpPr/>
          <p:nvPr/>
        </p:nvSpPr>
        <p:spPr>
          <a:xfrm>
            <a:off x="1174873" y="5439920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E0F32644-A7C1-49A7-B464-1D15975CED05}"/>
              </a:ext>
            </a:extLst>
          </p:cNvPr>
          <p:cNvSpPr/>
          <p:nvPr/>
        </p:nvSpPr>
        <p:spPr>
          <a:xfrm>
            <a:off x="1168461" y="6211668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2995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177</Words>
  <Application>Microsoft Office PowerPoint</Application>
  <PresentationFormat>自定义</PresentationFormat>
  <Paragraphs>59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Arial</vt:lpstr>
      <vt:lpstr>宋体</vt:lpstr>
      <vt:lpstr>方正大标宋_GBK</vt:lpstr>
      <vt:lpstr>方正小标宋_GBK</vt:lpstr>
      <vt:lpstr>Times New Roman</vt:lpstr>
      <vt:lpstr>方正黑体_GBK</vt:lpstr>
      <vt:lpstr>Calibri</vt:lpstr>
      <vt:lpstr>汉仪雅酷黑 95W</vt:lpstr>
      <vt:lpstr>new exer</vt:lpstr>
      <vt:lpstr>NEU-BZ</vt:lpstr>
      <vt:lpstr>方正书宋_GBK</vt:lpstr>
      <vt:lpstr>微软雅黑</vt:lpstr>
      <vt:lpstr>方正隶变_GBK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232</cp:revision>
  <dcterms:created xsi:type="dcterms:W3CDTF">2019-06-19T02:08:00Z</dcterms:created>
  <dcterms:modified xsi:type="dcterms:W3CDTF">2026-03-27T07:44:14Z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