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13" r:id="rId2"/>
    <p:sldId id="506" r:id="rId3"/>
    <p:sldId id="507" r:id="rId4"/>
    <p:sldId id="508" r:id="rId5"/>
    <p:sldId id="427" r:id="rId6"/>
  </p:sldIdLst>
  <p:sldSz cx="12192000" cy="6858000"/>
  <p:notesSz cx="6858000" cy="9144000"/>
  <p:embeddedFontLst>
    <p:embeddedFont>
      <p:font typeface="方正黑体_GBK" pitchFamily="65" charset="-122"/>
      <p:regular r:id="rId7"/>
    </p:embeddedFont>
    <p:embeddedFont>
      <p:font typeface="方正隶变_GBK" pitchFamily="65" charset="-122"/>
      <p:regular r:id="rId8"/>
    </p:embeddedFont>
    <p:embeddedFont>
      <p:font typeface="方正大标宋简体" charset="-122"/>
      <p:regular r:id="rId9"/>
    </p:embeddedFont>
    <p:embeddedFont>
      <p:font typeface="方正小标宋_GBK" pitchFamily="65" charset="-122"/>
      <p:regular r:id="rId10"/>
    </p:embeddedFont>
    <p:embeddedFont>
      <p:font typeface="Calibri" pitchFamily="34" charset="0"/>
      <p:regular r:id="rId11"/>
      <p:bold r:id="rId12"/>
      <p:italic r:id="rId13"/>
      <p:boldItalic r:id="rId14"/>
    </p:embeddedFont>
    <p:embeddedFont>
      <p:font typeface="微软雅黑" pitchFamily="34" charset="-122"/>
      <p:regular r:id="rId15"/>
      <p:bold r:id="rId16"/>
    </p:embeddedFont>
    <p:embeddedFont>
      <p:font typeface="方正大标宋_GBK" pitchFamily="65" charset="-122"/>
      <p:regular r:id="rId17"/>
    </p:embeddedFont>
    <p:embeddedFont>
      <p:font typeface="方正仿宋_GBK" pitchFamily="65" charset="-122"/>
      <p:regular r:id="rId18"/>
    </p:embeddedFont>
    <p:embeddedFont>
      <p:font typeface="new exer" pitchFamily="2" charset="0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382" autoAdjust="0"/>
    <p:restoredTop sz="94660"/>
  </p:normalViewPr>
  <p:slideViewPr>
    <p:cSldViewPr snapToGrid="0">
      <p:cViewPr>
        <p:scale>
          <a:sx n="100" d="100"/>
          <a:sy n="100" d="100"/>
        </p:scale>
        <p:origin x="-1140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font" Target="fonts/font10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5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9.fntdata"/><Relationship Id="rId23" Type="http://schemas.openxmlformats.org/officeDocument/2006/relationships/theme" Target="theme/theme1.xml"/><Relationship Id="rId10" Type="http://schemas.openxmlformats.org/officeDocument/2006/relationships/font" Target="fonts/font4.fntdata"/><Relationship Id="rId19" Type="http://schemas.openxmlformats.org/officeDocument/2006/relationships/font" Target="fonts/font13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TIF"/><Relationship Id="rId3" Type="http://schemas.openxmlformats.org/officeDocument/2006/relationships/image" Target="../media/image3.png"/><Relationship Id="rId7" Type="http://schemas.openxmlformats.org/officeDocument/2006/relationships/image" Target="../media/image7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6.TIF"/><Relationship Id="rId5" Type="http://schemas.openxmlformats.org/officeDocument/2006/relationships/image" Target="../media/image5.TIF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TIF"/><Relationship Id="rId3" Type="http://schemas.openxmlformats.org/officeDocument/2006/relationships/image" Target="../media/image3.png"/><Relationship Id="rId7" Type="http://schemas.openxmlformats.org/officeDocument/2006/relationships/image" Target="../media/image11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10.TIF"/><Relationship Id="rId5" Type="http://schemas.openxmlformats.org/officeDocument/2006/relationships/image" Target="../media/image9.TIF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 smtClean="0">
                <a:latin typeface="方正大标宋_GBK" pitchFamily="65" charset="-122"/>
                <a:ea typeface="方正大标宋_GBK" pitchFamily="65" charset="-122"/>
              </a:rPr>
              <a:t>总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复习</a:t>
            </a:r>
            <a:r>
              <a:rPr lang="zh-CN" altLang="zh-CN" sz="6000" dirty="0" smtClean="0">
                <a:latin typeface="方正大标宋_GBK" pitchFamily="65" charset="-122"/>
                <a:ea typeface="方正大标宋_GBK" pitchFamily="65" charset="-122"/>
              </a:rPr>
              <a:t>二</a:t>
            </a:r>
            <a:endParaRPr lang="zh-CN" altLang="zh-CN" sz="6000" b="1" dirty="0">
              <a:latin typeface="方正大标宋_GBK" pitchFamily="65" charset="-122"/>
              <a:ea typeface="方正大标宋_GBK" pitchFamily="65" charset="-122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三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:a16="http://schemas.microsoft.com/office/drawing/2014/main" xmlns="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:a16="http://schemas.microsoft.com/office/drawing/2014/main" xmlns="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532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8649" y="861095"/>
            <a:ext cx="1088326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一、给下列单词分类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将序号写在相应类别的横线上。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33425" y="1507426"/>
            <a:ext cx="10696575" cy="44135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A.cake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B.Sunday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C.science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D.music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E.tea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F.Monday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G.art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H.English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I.milk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J.Wednesday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K.dumpling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L.beef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M.chicken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N.juice</a:t>
            </a:r>
            <a:endParaRPr lang="en-US" altLang="zh-CN" sz="36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食物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    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2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饮料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en-US" altLang="zh-CN" sz="36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3.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星期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            </a:t>
            </a:r>
            <a:r>
              <a:rPr lang="en-US" altLang="zh-CN" sz="3600" u="sng" dirty="0">
                <a:latin typeface="Times New Roman"/>
                <a:ea typeface="宋体"/>
                <a:cs typeface="Times New Roman"/>
              </a:rPr>
              <a:t> 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4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学科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en-US" altLang="zh-CN" sz="3600" u="sng" dirty="0">
                <a:latin typeface="Times New Roman"/>
                <a:ea typeface="宋体"/>
                <a:cs typeface="Times New Roman"/>
              </a:rPr>
              <a:t> 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724232" y="4202798"/>
            <a:ext cx="19162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K</a:t>
            </a:r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L</a:t>
            </a:r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M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189580" y="4202797"/>
            <a:ext cx="123623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</a:t>
            </a:r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</a:t>
            </a:r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N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877929" y="5021948"/>
            <a:ext cx="121911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J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967342" y="5021946"/>
            <a:ext cx="191590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G</a:t>
            </a:r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120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176" y="885826"/>
            <a:ext cx="6925906" cy="83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二、看图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写单词补全句子。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28675" y="1948951"/>
            <a:ext cx="1038225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1.I have got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big                                            </a:t>
            </a:r>
            <a:r>
              <a:rPr lang="en-US" altLang="zh-CN" sz="3600" dirty="0">
                <a:latin typeface="Times New Roman"/>
                <a:ea typeface="宋体"/>
              </a:rPr>
              <a:t>and a small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4082079" y="2111540"/>
            <a:ext cx="2812206" cy="767185"/>
          </a:xfrm>
          <a:prstGeom prst="rect">
            <a:avLst/>
          </a:prstGeom>
        </p:spPr>
      </p:pic>
      <p:pic>
        <p:nvPicPr>
          <p:cNvPr id="9" name="image387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199947" y="1948951"/>
            <a:ext cx="1447530" cy="93646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1250823" y="3324224"/>
            <a:ext cx="2812206" cy="76718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817562" y="3246151"/>
            <a:ext cx="537368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宋体"/>
              </a:rPr>
              <a:t>                                            .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2" name="image388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4563637" y="3189922"/>
            <a:ext cx="924545" cy="92454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709215" y="4708610"/>
            <a:ext cx="11046614" cy="8345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2.I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like                                    </a:t>
            </a:r>
            <a:r>
              <a:rPr lang="en-US" altLang="zh-CN" sz="3600" dirty="0" smtClean="0">
                <a:latin typeface="Times New Roman"/>
                <a:ea typeface="宋体"/>
              </a:rPr>
              <a:t>and                                       .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2196129" y="4775949"/>
            <a:ext cx="2705955" cy="767185"/>
          </a:xfrm>
          <a:prstGeom prst="rect">
            <a:avLst/>
          </a:prstGeom>
        </p:spPr>
      </p:pic>
      <p:pic>
        <p:nvPicPr>
          <p:cNvPr id="15" name="image389.jpeg"/>
          <p:cNvPicPr/>
          <p:nvPr/>
        </p:nvPicPr>
        <p:blipFill>
          <a:blip r:embed="rId7"/>
          <a:stretch>
            <a:fillRect/>
          </a:stretch>
        </p:blipFill>
        <p:spPr>
          <a:xfrm>
            <a:off x="5011334" y="4559570"/>
            <a:ext cx="1073553" cy="983564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7113524" y="4786682"/>
            <a:ext cx="2705955" cy="767185"/>
          </a:xfrm>
          <a:prstGeom prst="rect">
            <a:avLst/>
          </a:prstGeom>
        </p:spPr>
      </p:pic>
      <p:pic>
        <p:nvPicPr>
          <p:cNvPr id="17" name="image390.jpeg"/>
          <p:cNvPicPr/>
          <p:nvPr/>
        </p:nvPicPr>
        <p:blipFill>
          <a:blip r:embed="rId8"/>
          <a:stretch>
            <a:fillRect/>
          </a:stretch>
        </p:blipFill>
        <p:spPr>
          <a:xfrm>
            <a:off x="9853677" y="4559570"/>
            <a:ext cx="1357248" cy="1066287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4733052" y="2139016"/>
            <a:ext cx="867545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itchFamily="2" charset="0"/>
                <a:ea typeface="宋体"/>
              </a:rPr>
              <a:t>ears</a:t>
            </a:r>
            <a:endParaRPr lang="zh-CN" altLang="en-US" sz="4200" dirty="0">
              <a:solidFill>
                <a:srgbClr val="E72582"/>
              </a:solidFill>
              <a:latin typeface="new exer" pitchFamily="2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966513" y="3361225"/>
            <a:ext cx="845103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itchFamily="2" charset="0"/>
                <a:ea typeface="宋体"/>
              </a:rPr>
              <a:t>nose</a:t>
            </a:r>
            <a:endParaRPr lang="zh-CN" altLang="en-US" sz="4200" dirty="0">
              <a:solidFill>
                <a:srgbClr val="E72582"/>
              </a:solidFill>
              <a:latin typeface="new exer" pitchFamily="2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921002" y="4798331"/>
            <a:ext cx="1215397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itchFamily="2" charset="0"/>
                <a:ea typeface="宋体"/>
              </a:rPr>
              <a:t>grapes</a:t>
            </a:r>
            <a:endParaRPr lang="zh-CN" altLang="en-US" sz="4200" dirty="0">
              <a:solidFill>
                <a:srgbClr val="E72582"/>
              </a:solidFill>
              <a:latin typeface="new exer" pitchFamily="2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509848" y="4833208"/>
            <a:ext cx="1606530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itchFamily="2" charset="0"/>
                <a:ea typeface="宋体"/>
              </a:rPr>
              <a:t>tomatoes</a:t>
            </a:r>
            <a:endParaRPr lang="zh-CN" altLang="en-US" sz="4200" dirty="0">
              <a:solidFill>
                <a:srgbClr val="E72582"/>
              </a:solidFill>
              <a:latin typeface="new exer" pitchFamily="2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7700" y="733426"/>
            <a:ext cx="10864215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3.We like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flying                                      . </a:t>
            </a:r>
            <a:r>
              <a:rPr lang="en-US" altLang="zh-CN" sz="3600" dirty="0">
                <a:latin typeface="Times New Roman"/>
                <a:ea typeface="宋体"/>
              </a:rPr>
              <a:t>They like </a:t>
            </a:r>
            <a:r>
              <a:rPr lang="en-US" altLang="zh-CN" sz="3600" dirty="0" smtClean="0">
                <a:latin typeface="Times New Roman"/>
                <a:ea typeface="宋体"/>
              </a:rPr>
              <a:t>playing                                             .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3795006" y="1323534"/>
            <a:ext cx="2204155" cy="767185"/>
          </a:xfrm>
          <a:prstGeom prst="rect">
            <a:avLst/>
          </a:prstGeom>
        </p:spPr>
      </p:pic>
      <p:pic>
        <p:nvPicPr>
          <p:cNvPr id="9" name="image391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212522" y="824612"/>
            <a:ext cx="1693228" cy="1270294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2336247" y="2690602"/>
            <a:ext cx="2665611" cy="767185"/>
          </a:xfrm>
          <a:prstGeom prst="rect">
            <a:avLst/>
          </a:prstGeom>
        </p:spPr>
      </p:pic>
      <p:pic>
        <p:nvPicPr>
          <p:cNvPr id="11" name="image392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5180488" y="2376724"/>
            <a:ext cx="1656398" cy="139494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09075" y="4158734"/>
            <a:ext cx="10392300" cy="8231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/>
                <a:ea typeface="宋体"/>
              </a:rPr>
              <a:t>4.I </a:t>
            </a:r>
            <a:r>
              <a:rPr lang="en-US" altLang="zh-CN" sz="3600" dirty="0" smtClean="0">
                <a:latin typeface="Times New Roman"/>
                <a:ea typeface="宋体"/>
              </a:rPr>
              <a:t>like                                        . </a:t>
            </a:r>
            <a:r>
              <a:rPr lang="en-US" altLang="zh-CN" sz="3600" dirty="0">
                <a:latin typeface="Times New Roman"/>
                <a:ea typeface="宋体"/>
              </a:rPr>
              <a:t>I have </a:t>
            </a:r>
            <a:endParaRPr lang="zh-CN" altLang="en-US" sz="3600" dirty="0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2136222" y="4300327"/>
            <a:ext cx="2665611" cy="767185"/>
          </a:xfrm>
          <a:prstGeom prst="rect">
            <a:avLst/>
          </a:prstGeom>
        </p:spPr>
      </p:pic>
      <p:pic>
        <p:nvPicPr>
          <p:cNvPr id="13" name="image393.jpeg"/>
          <p:cNvPicPr/>
          <p:nvPr/>
        </p:nvPicPr>
        <p:blipFill>
          <a:blip r:embed="rId7"/>
          <a:stretch>
            <a:fillRect/>
          </a:stretch>
        </p:blipFill>
        <p:spPr>
          <a:xfrm>
            <a:off x="5123619" y="3973421"/>
            <a:ext cx="1113745" cy="1193800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8079822" y="4300326"/>
            <a:ext cx="2665611" cy="767185"/>
          </a:xfrm>
          <a:prstGeom prst="rect">
            <a:avLst/>
          </a:prstGeom>
        </p:spPr>
      </p:pic>
      <p:pic>
        <p:nvPicPr>
          <p:cNvPr id="15" name="image394.jpeg"/>
          <p:cNvPicPr/>
          <p:nvPr/>
        </p:nvPicPr>
        <p:blipFill>
          <a:blip r:embed="rId8"/>
          <a:stretch>
            <a:fillRect/>
          </a:stretch>
        </p:blipFill>
        <p:spPr>
          <a:xfrm>
            <a:off x="956865" y="5306545"/>
            <a:ext cx="1668386" cy="1228440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2707459" y="5763310"/>
            <a:ext cx="30008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宋体"/>
              </a:rPr>
              <a:t>.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4381175" y="1351010"/>
            <a:ext cx="922047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itchFamily="2" charset="0"/>
                <a:ea typeface="宋体"/>
              </a:rPr>
              <a:t>kites</a:t>
            </a:r>
            <a:endParaRPr lang="zh-CN" altLang="en-US" sz="4200" dirty="0">
              <a:solidFill>
                <a:srgbClr val="E72582"/>
              </a:solidFill>
              <a:latin typeface="new exer" pitchFamily="2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966266" y="2727604"/>
            <a:ext cx="1425390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itchFamily="2" charset="0"/>
                <a:ea typeface="宋体"/>
              </a:rPr>
              <a:t>football</a:t>
            </a:r>
            <a:endParaRPr lang="zh-CN" altLang="en-US" sz="4200" dirty="0">
              <a:solidFill>
                <a:srgbClr val="E72582"/>
              </a:solidFill>
              <a:latin typeface="new exer" pitchFamily="2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535468" y="4319323"/>
            <a:ext cx="1527982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itchFamily="2" charset="0"/>
                <a:ea typeface="宋体"/>
              </a:rPr>
              <a:t>Monday</a:t>
            </a:r>
            <a:endParaRPr lang="zh-CN" altLang="en-US" sz="4200" dirty="0">
              <a:solidFill>
                <a:srgbClr val="E72582"/>
              </a:solidFill>
              <a:latin typeface="new exer" pitchFamily="2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699750" y="4327169"/>
            <a:ext cx="1031051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itchFamily="2" charset="0"/>
                <a:ea typeface="宋体"/>
              </a:rPr>
              <a:t>music</a:t>
            </a:r>
            <a:endParaRPr lang="zh-CN" altLang="en-US" sz="4200" dirty="0">
              <a:solidFill>
                <a:srgbClr val="E72582"/>
              </a:solidFill>
              <a:latin typeface="new exer" pitchFamily="2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</TotalTime>
  <Words>132</Words>
  <Application>Microsoft Office PowerPoint</Application>
  <PresentationFormat>自定义</PresentationFormat>
  <Paragraphs>41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20" baseType="lpstr">
      <vt:lpstr>Arial</vt:lpstr>
      <vt:lpstr>宋体</vt:lpstr>
      <vt:lpstr>方正黑体_GBK</vt:lpstr>
      <vt:lpstr>汉仪雅酷黑 95W</vt:lpstr>
      <vt:lpstr>方正隶变_GBK</vt:lpstr>
      <vt:lpstr>方正大标宋简体</vt:lpstr>
      <vt:lpstr>方正小标宋_GBK</vt:lpstr>
      <vt:lpstr>Times New Roman</vt:lpstr>
      <vt:lpstr>Calibri</vt:lpstr>
      <vt:lpstr>微软雅黑</vt:lpstr>
      <vt:lpstr>方正大标宋_GBK</vt:lpstr>
      <vt:lpstr>方正仿宋_GBK</vt:lpstr>
      <vt:lpstr>Wingdings</vt:lpstr>
      <vt:lpstr>new exer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293</cp:revision>
  <dcterms:created xsi:type="dcterms:W3CDTF">2019-06-19T02:08:00Z</dcterms:created>
  <dcterms:modified xsi:type="dcterms:W3CDTF">2026-03-23T00:50:31Z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