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14" r:id="rId5"/>
    <p:sldId id="508" r:id="rId6"/>
    <p:sldId id="515" r:id="rId7"/>
    <p:sldId id="509" r:id="rId8"/>
    <p:sldId id="516" r:id="rId9"/>
    <p:sldId id="427" r:id="rId10"/>
  </p:sldIdLst>
  <p:sldSz cx="12192000" cy="6858000"/>
  <p:notesSz cx="6858000" cy="9144000"/>
  <p:embeddedFontLst>
    <p:embeddedFont>
      <p:font typeface="方正隶变_GBK" pitchFamily="65" charset="-122"/>
      <p:regular r:id="rId11"/>
    </p:embeddedFont>
    <p:embeddedFont>
      <p:font typeface="方正小标宋_GBK" pitchFamily="65" charset="-122"/>
      <p:regular r:id="rId12"/>
    </p:embeddedFont>
    <p:embeddedFont>
      <p:font typeface="方正大标宋简体" charset="-122"/>
      <p:regular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微软雅黑" pitchFamily="34" charset="-122"/>
      <p:regular r:id="rId18"/>
      <p:bold r:id="rId19"/>
    </p:embeddedFont>
    <p:embeddedFont>
      <p:font typeface="new exer" pitchFamily="2" charset="0"/>
      <p:regular r:id="rId20"/>
    </p:embeddedFont>
    <p:embeddedFont>
      <p:font typeface="方正大标宋_GBK" pitchFamily="65" charset="-122"/>
      <p:regular r:id="rId21"/>
    </p:embeddedFont>
    <p:embeddedFont>
      <p:font typeface="方正黑体_GBK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TIF"/><Relationship Id="rId3" Type="http://schemas.openxmlformats.org/officeDocument/2006/relationships/image" Target="../media/image3.png"/><Relationship Id="rId7" Type="http://schemas.openxmlformats.org/officeDocument/2006/relationships/image" Target="../media/image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11.png"/><Relationship Id="rId5" Type="http://schemas.openxmlformats.org/officeDocument/2006/relationships/image" Target="../media/image10.TIF"/><Relationship Id="rId4" Type="http://schemas.openxmlformats.org/officeDocument/2006/relationships/image" Target="../media/image9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12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12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  <a:cs typeface="Times New Roman"/>
              </a:rPr>
              <a:t>综合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  <a:cs typeface="Times New Roman"/>
              </a:rPr>
              <a:t>练习</a:t>
            </a:r>
            <a:endParaRPr lang="zh-CN" altLang="zh-CN" sz="6000" b="1" dirty="0">
              <a:latin typeface="方正大标宋_GBK" pitchFamily="65" charset="-122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三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04850" y="861095"/>
            <a:ext cx="65510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一、看一看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连一连。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9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96035" y="1507426"/>
            <a:ext cx="1134428" cy="1001312"/>
          </a:xfrm>
          <a:prstGeom prst="rect">
            <a:avLst/>
          </a:prstGeom>
        </p:spPr>
      </p:pic>
      <p:pic>
        <p:nvPicPr>
          <p:cNvPr id="9" name="image29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299487" y="2532860"/>
            <a:ext cx="1151871" cy="1016709"/>
          </a:xfrm>
          <a:prstGeom prst="rect">
            <a:avLst/>
          </a:prstGeom>
        </p:spPr>
      </p:pic>
      <p:pic>
        <p:nvPicPr>
          <p:cNvPr id="10" name="image297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1309013" y="3578144"/>
            <a:ext cx="1121450" cy="989857"/>
          </a:xfrm>
          <a:prstGeom prst="rect">
            <a:avLst/>
          </a:prstGeom>
        </p:spPr>
      </p:pic>
      <p:pic>
        <p:nvPicPr>
          <p:cNvPr id="11" name="image298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1309013" y="4588818"/>
            <a:ext cx="1121450" cy="989857"/>
          </a:xfrm>
          <a:prstGeom prst="rect">
            <a:avLst/>
          </a:prstGeom>
        </p:spPr>
      </p:pic>
      <p:pic>
        <p:nvPicPr>
          <p:cNvPr id="12" name="image299.jpeg"/>
          <p:cNvPicPr/>
          <p:nvPr/>
        </p:nvPicPr>
        <p:blipFill>
          <a:blip r:embed="rId8"/>
          <a:stretch>
            <a:fillRect/>
          </a:stretch>
        </p:blipFill>
        <p:spPr>
          <a:xfrm>
            <a:off x="1290757" y="5589968"/>
            <a:ext cx="1134428" cy="100131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90574" y="1155001"/>
            <a:ext cx="9705975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9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　　　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A.eleven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o’clock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9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2.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		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B.nine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fifteen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9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3.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			C.do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homework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9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4.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		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D.get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up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9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5.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		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E.half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past twelve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2425185" y="2008082"/>
            <a:ext cx="3947040" cy="395456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2451358" y="3070966"/>
            <a:ext cx="3920867" cy="191060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2425185" y="1876425"/>
            <a:ext cx="3947040" cy="223437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2408757" y="3914775"/>
            <a:ext cx="3963468" cy="123697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2451358" y="2895600"/>
            <a:ext cx="3920867" cy="319502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23900" y="861095"/>
            <a:ext cx="6993698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二、看图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仿照例子完成对话。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5181" y="2339459"/>
            <a:ext cx="7745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例</a:t>
            </a:r>
            <a:r>
              <a:rPr lang="en-US" altLang="zh-CN" sz="3600" dirty="0">
                <a:latin typeface="Times New Roman"/>
                <a:ea typeface="宋体"/>
              </a:rPr>
              <a:t>:</a:t>
            </a:r>
            <a:endParaRPr lang="zh-CN" altLang="en-US" sz="3600" dirty="0"/>
          </a:p>
        </p:txBody>
      </p:sp>
      <p:pic>
        <p:nvPicPr>
          <p:cNvPr id="8" name="image30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786902" y="1937989"/>
            <a:ext cx="2319547" cy="154591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154074" y="1800225"/>
            <a:ext cx="753310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—What time is it?</a:t>
            </a:r>
            <a:br>
              <a:rPr lang="en-US" altLang="zh-CN" sz="3600" dirty="0">
                <a:latin typeface="Times New Roman"/>
                <a:ea typeface="宋体"/>
                <a:cs typeface="Times New Roman"/>
              </a:rPr>
            </a:b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—It’s 7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∶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00.It’s time to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have breakfast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" name="image30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691652" y="4053522"/>
            <a:ext cx="2286578" cy="187738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182649" y="3624560"/>
            <a:ext cx="666632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宋体"/>
              </a:rPr>
              <a:t>—What time is it?</a:t>
            </a:r>
            <a:br>
              <a:rPr lang="en-US" altLang="zh-CN" sz="3600" dirty="0">
                <a:latin typeface="Times New Roman"/>
                <a:ea typeface="宋体"/>
              </a:rPr>
            </a:br>
            <a:r>
              <a:rPr lang="en-US" altLang="zh-CN" sz="3600" dirty="0">
                <a:latin typeface="Times New Roman"/>
                <a:ea typeface="宋体"/>
              </a:rPr>
              <a:t>—It’s 5</a:t>
            </a:r>
            <a:r>
              <a:rPr lang="zh-CN" altLang="zh-CN" sz="3600" dirty="0">
                <a:ea typeface="宋体"/>
                <a:cs typeface="宋体"/>
              </a:rPr>
              <a:t>∶</a:t>
            </a:r>
            <a:r>
              <a:rPr lang="en-US" altLang="zh-CN" sz="3600" dirty="0">
                <a:latin typeface="Times New Roman"/>
                <a:ea typeface="宋体"/>
              </a:rPr>
              <a:t>30</a:t>
            </a:r>
            <a:r>
              <a:rPr lang="en-US" altLang="zh-CN" sz="3600" dirty="0" smtClean="0">
                <a:latin typeface="Times New Roman"/>
                <a:ea typeface="宋体"/>
              </a:rPr>
              <a:t>.</a:t>
            </a:r>
            <a:endParaRPr lang="zh-CN" altLang="en-US" sz="3600" dirty="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514" r="2136"/>
          <a:stretch/>
        </p:blipFill>
        <p:spPr>
          <a:xfrm>
            <a:off x="4285506" y="5504862"/>
            <a:ext cx="6992093" cy="76718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854539" y="5532338"/>
            <a:ext cx="368883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It’s time to go home.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962024"/>
            <a:ext cx="1064895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三、情境选择。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)1.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你想知道几点钟了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你会问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A.Who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are you?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6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B.What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time is it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2023853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04714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962024"/>
            <a:ext cx="1064895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你想表达到时间去睡觉了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你会说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A.Time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to get up.	</a:t>
            </a:r>
            <a:endParaRPr lang="en-US" altLang="zh-CN" sz="36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B.Time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to go to bed.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)3.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你想表达六点了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你会怎样说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A.It’s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six o’clock.	</a:t>
            </a:r>
            <a:endParaRPr lang="en-US" altLang="zh-CN" sz="36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B.It’s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half past six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1183372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82623" y="365987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962024"/>
            <a:ext cx="1064895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)4.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你想告诉同伴你妈妈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5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点回家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你会说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A.Her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mum goes home at 5 o’clock.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B.My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mum goes home at 5 o’clock.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)5.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你想告诉对方你在学校上课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你会说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A.You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have classes at school.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B.I have classes at school.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7428" y="111669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47906" y="3621772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66076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800" y="851570"/>
            <a:ext cx="7079981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四、看图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判断句子正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误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3039" y="1754505"/>
            <a:ext cx="10678875" cy="4511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(         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)1.It’s six o’clock in the </a:t>
            </a:r>
            <a:endParaRPr lang="en-US" altLang="zh-CN" sz="36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morning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2.Jack and his mum are </a:t>
            </a:r>
            <a:endParaRPr lang="en-US" altLang="zh-CN" sz="36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at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school.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)3.Mum may(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可能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 say,“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Jack,it’s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time for breakfast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.”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30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148295" y="1706880"/>
            <a:ext cx="4208045" cy="307467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599298" y="1859647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97800" y="3412222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72152" y="4889965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790575" y="1152525"/>
            <a:ext cx="1064895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)4.We can see a clock and three pictures on the wall(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墙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)5.It’s time to get up.</a:t>
            </a:r>
            <a:br>
              <a:rPr lang="en-US" altLang="zh-CN" sz="3600" dirty="0">
                <a:latin typeface="Times New Roman"/>
                <a:ea typeface="宋体"/>
                <a:cs typeface="Times New Roman"/>
              </a:rPr>
            </a:b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30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824445" y="2269510"/>
            <a:ext cx="4208045" cy="307467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599298" y="1345297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64125" y="2993122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3957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</TotalTime>
  <Words>244</Words>
  <Application>Microsoft Office PowerPoint</Application>
  <PresentationFormat>自定义</PresentationFormat>
  <Paragraphs>68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Arial</vt:lpstr>
      <vt:lpstr>宋体</vt:lpstr>
      <vt:lpstr>方正隶变_GBK</vt:lpstr>
      <vt:lpstr>方正小标宋_GBK</vt:lpstr>
      <vt:lpstr>方正大标宋简体</vt:lpstr>
      <vt:lpstr>Times New Roman</vt:lpstr>
      <vt:lpstr>Calibri</vt:lpstr>
      <vt:lpstr>微软雅黑</vt:lpstr>
      <vt:lpstr>new exer</vt:lpstr>
      <vt:lpstr>汉仪雅酷黑 95W</vt:lpstr>
      <vt:lpstr>方正大标宋_GBK</vt:lpstr>
      <vt:lpstr>Wingdings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293</cp:revision>
  <dcterms:created xsi:type="dcterms:W3CDTF">2019-06-19T02:08:00Z</dcterms:created>
  <dcterms:modified xsi:type="dcterms:W3CDTF">2026-03-21T02:42:37Z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