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6" r:id="rId5"/>
    <p:sldId id="540" r:id="rId6"/>
    <p:sldId id="538" r:id="rId7"/>
    <p:sldId id="527" r:id="rId8"/>
    <p:sldId id="528" r:id="rId9"/>
    <p:sldId id="539" r:id="rId10"/>
    <p:sldId id="541" r:id="rId11"/>
    <p:sldId id="544" r:id="rId12"/>
    <p:sldId id="542" r:id="rId13"/>
    <p:sldId id="548" r:id="rId14"/>
    <p:sldId id="545" r:id="rId15"/>
    <p:sldId id="546" r:id="rId16"/>
    <p:sldId id="531" r:id="rId17"/>
    <p:sldId id="534" r:id="rId18"/>
    <p:sldId id="535" r:id="rId19"/>
    <p:sldId id="427" r:id="rId20"/>
  </p:sldIdLst>
  <p:sldSz cx="12192000" cy="6858000"/>
  <p:notesSz cx="6858000" cy="9144000"/>
  <p:embeddedFontLst>
    <p:embeddedFont>
      <p:font typeface="方正大标宋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new exer" pitchFamily="2" charset="0"/>
      <p:regular r:id="rId32"/>
    </p:embeddedFont>
    <p:embeddedFont>
      <p:font typeface="方正书宋_GBK" pitchFamily="65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方正隶变_GBK" pitchFamily="65" charset="-122"/>
      <p:regular r:id="rId36"/>
    </p:embeddedFont>
    <p:embeddedFont>
      <p:font typeface="方正大标宋简体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png"/><Relationship Id="rId9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3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523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七、根据图片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并把序号写在题前的括号里。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87" y="1576831"/>
            <a:ext cx="10802387" cy="12984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9252" y="2899169"/>
            <a:ext cx="108922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like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A.carrots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B.tomatoes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2.Let’s get ready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together.	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A.breakfast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B.lunch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1059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5437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003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32945"/>
            <a:ext cx="10802387" cy="12984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0241" y="2095872"/>
            <a:ext cx="108922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3.Let’s get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A.corn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B.grapes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4.—Where is the monkey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    —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It’s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A.zoo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B.tree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5.He likes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A.milk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B.tea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1246" y="23231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9271" y="38634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1016" y="5360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975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4"/>
            <a:ext cx="1095554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八、对话练习。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根据相关信息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找出对话所缺的句子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1.A: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B:But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it’s still early.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2.A: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B:No,he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likes milk.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6891" y="3976091"/>
            <a:ext cx="8899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A.It’s under the tree.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B.Do you like oranges?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C.Does he like tea?           D.Time to get up children.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E.Let’s get ready for lunch together.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662" y="4116783"/>
            <a:ext cx="9020813" cy="210286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9766" y="23615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2208" y="308697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60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4"/>
            <a:ext cx="109555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B:OK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4.A:Where is the elephant?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5.A: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B:Yes,I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6891" y="3907081"/>
            <a:ext cx="8813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A.It’s under the tree.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B.Do you like oranges?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C.Does he like tea?           D.Time to get up children.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E.Let’s get ready for lunch together.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5662" y="4047773"/>
            <a:ext cx="9020813" cy="210286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4105" y="9464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92151" y="17194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0255" y="243894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55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6"/>
            <a:ext cx="1109357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杰克和妈妈打算做美味的春卷。从方框中选择合适的选项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9343" y="2115274"/>
            <a:ext cx="60960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Jack:6.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Mum:Sure.It’s a good idea!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Jack:7.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Mum:No,I don’t.8.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Jack:Then let’s have carrots!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Mum:Great!And do you like meat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?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6121878" y="2612868"/>
            <a:ext cx="5552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A.Mum,do you like beans?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B.Yes,I do.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C.Let’s make spring rolls(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春卷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D.They are yummy!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E.I like carrots.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88650" y="2667290"/>
            <a:ext cx="5700141" cy="299256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33296" y="228606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35764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8625" y="42493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209.jpeg"/>
          <p:cNvPicPr/>
          <p:nvPr/>
        </p:nvPicPr>
        <p:blipFill rotWithShape="1">
          <a:blip r:embed="rId4"/>
          <a:srcRect r="53766"/>
          <a:stretch/>
        </p:blipFill>
        <p:spPr>
          <a:xfrm>
            <a:off x="4856287" y="1469146"/>
            <a:ext cx="1809055" cy="11172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869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9880744" cy="2942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Jack:9.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Mum:I like meat,too.</a:t>
            </a:r>
            <a:endParaRPr lang="zh-CN" altLang="en-US" sz="3200" dirty="0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Jack:I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 yummy spring rolls!Do you like them,Mum?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Mum:Yes,I do.10.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2100" y="3173586"/>
            <a:ext cx="5552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A.Mum,do you like beans?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B.Yes,I do.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C.Let’s make spring rolls(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春卷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D.They are yummy!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E.I like carrots.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8872" y="3228008"/>
            <a:ext cx="5700141" cy="299256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2527" y="9972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4813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85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AABFFA6-7D67-4DED-A445-744ED2E0577A}"/>
              </a:ext>
            </a:extLst>
          </p:cNvPr>
          <p:cNvSpPr/>
          <p:nvPr/>
        </p:nvSpPr>
        <p:spPr>
          <a:xfrm>
            <a:off x="589471" y="861094"/>
            <a:ext cx="10922443" cy="579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九、阅读短文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择</a:t>
            </a: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正确的答案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Hello,my name is Lucy.I like fish, eggs and milk.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good for me.Bananas are my favourite(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最喜爱的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fruit.And I eat a banana every day.Now,I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thirsty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want to drink(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some juice.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ct val="13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Look.That is my dog.His name is Wangwang.He is a funny dog.He likes meat very much.Now,he is hungry. Come on,Wangwang,Have some meat!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04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AC11DB4-2C16-40FB-B2E8-BFB3604C5B5D}"/>
              </a:ext>
            </a:extLst>
          </p:cNvPr>
          <p:cNvSpPr/>
          <p:nvPr/>
        </p:nvSpPr>
        <p:spPr>
          <a:xfrm>
            <a:off x="505460" y="821065"/>
            <a:ext cx="11006454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Lucy like?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A.Fish and milk.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B.Meat and milk.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C.Juice and fish.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eats a(n)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day.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1CCD6F1-273B-44D6-9C1A-EE2A29C7A9BD}"/>
              </a:ext>
            </a:extLst>
          </p:cNvPr>
          <p:cNvSpPr/>
          <p:nvPr/>
        </p:nvSpPr>
        <p:spPr>
          <a:xfrm>
            <a:off x="962003" y="98667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2FEF819-16A9-4B31-AFA3-50D414CF170B}"/>
              </a:ext>
            </a:extLst>
          </p:cNvPr>
          <p:cNvSpPr/>
          <p:nvPr/>
        </p:nvSpPr>
        <p:spPr>
          <a:xfrm>
            <a:off x="962003" y="265464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4FA6F31-415E-4B3B-9159-D75894A67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452" y="3630865"/>
            <a:ext cx="2603593" cy="167677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40E71A1-69FF-4177-90BC-EA97CF4196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3007" y="3679893"/>
            <a:ext cx="2290925" cy="157072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34AC0D5-833F-4C96-BF2D-235D46FC6F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8319" y="3618096"/>
            <a:ext cx="2290926" cy="16036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71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7E1EF80-3749-43AC-826C-B5C38DC78E3B}"/>
              </a:ext>
            </a:extLst>
          </p:cNvPr>
          <p:cNvSpPr/>
          <p:nvPr/>
        </p:nvSpPr>
        <p:spPr>
          <a:xfrm>
            <a:off x="580843" y="841079"/>
            <a:ext cx="10711133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Wangwang is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A.fat	             B.funny	            C.thirsty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Wangwang likes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13F1D26-E079-461A-BF6C-13B164B7F8B1}"/>
              </a:ext>
            </a:extLst>
          </p:cNvPr>
          <p:cNvSpPr/>
          <p:nvPr/>
        </p:nvSpPr>
        <p:spPr>
          <a:xfrm>
            <a:off x="1069717" y="10431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FA07C6D-3673-4E61-9018-710AED189BC9}"/>
              </a:ext>
            </a:extLst>
          </p:cNvPr>
          <p:cNvSpPr/>
          <p:nvPr/>
        </p:nvSpPr>
        <p:spPr>
          <a:xfrm>
            <a:off x="1069717" y="268523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C4EA1EE-599B-4ECA-9392-BEDA5012E5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6" y="3562238"/>
            <a:ext cx="2533292" cy="17616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A1F71F6-E9D9-44EF-8C6F-3D867AB08A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2669" y="3562238"/>
            <a:ext cx="2437142" cy="17133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B02E6DE-B1F6-4AF5-8631-948A722FC3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2529" y="3493470"/>
            <a:ext cx="2605267" cy="178215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A246AEA-35BE-46FD-A4CA-17D83DDB7D2A}"/>
              </a:ext>
            </a:extLst>
          </p:cNvPr>
          <p:cNvSpPr/>
          <p:nvPr/>
        </p:nvSpPr>
        <p:spPr>
          <a:xfrm>
            <a:off x="641228" y="5135813"/>
            <a:ext cx="10193549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the meaning(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“thirsty”?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饱的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B.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饿的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C.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渴的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9E9FF63-D6A1-4E1A-8CC1-30E1499B49D4}"/>
              </a:ext>
            </a:extLst>
          </p:cNvPr>
          <p:cNvSpPr/>
          <p:nvPr/>
        </p:nvSpPr>
        <p:spPr>
          <a:xfrm>
            <a:off x="1149225" y="537059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818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8" name="矩形 17"/>
          <p:cNvSpPr/>
          <p:nvPr/>
        </p:nvSpPr>
        <p:spPr>
          <a:xfrm>
            <a:off x="505460" y="861095"/>
            <a:ext cx="109331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一、判断下列每组单词划线部分的发音是否相同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1.du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uch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wee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k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alad         (           )4.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unch   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uler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rape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ve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etable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6.do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bi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5515" y="256155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71092" y="256156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8844" y="33196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69035" y="33196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65515" y="40986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47715" y="409860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B4467BD-AE21-4286-BEDC-51B2A00BEBA3}"/>
              </a:ext>
            </a:extLst>
          </p:cNvPr>
          <p:cNvSpPr/>
          <p:nvPr/>
        </p:nvSpPr>
        <p:spPr>
          <a:xfrm>
            <a:off x="505460" y="861094"/>
            <a:ext cx="11006454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二、找出每组中不同类的一项。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A.corn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B.carrot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C.lunch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A.why	              B.what	        C.meat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A.fruit	              B.apple	        C.strawberry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A.rice	              B.milk	        C.tea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A.cakes	              B.cupcake	        C.sandwiches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1A774E6-F743-457E-B451-ABC8831B141B}"/>
              </a:ext>
            </a:extLst>
          </p:cNvPr>
          <p:cNvSpPr/>
          <p:nvPr/>
        </p:nvSpPr>
        <p:spPr>
          <a:xfrm>
            <a:off x="959030" y="188132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177BB99-91E5-423C-8E9F-CFB4CAD4ACC7}"/>
              </a:ext>
            </a:extLst>
          </p:cNvPr>
          <p:cNvSpPr/>
          <p:nvPr/>
        </p:nvSpPr>
        <p:spPr>
          <a:xfrm>
            <a:off x="1009388" y="26524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33D91D9-BDC5-4017-AFF0-DBCA88FF2D18}"/>
              </a:ext>
            </a:extLst>
          </p:cNvPr>
          <p:cNvSpPr/>
          <p:nvPr/>
        </p:nvSpPr>
        <p:spPr>
          <a:xfrm>
            <a:off x="1009388" y="353544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1617B3F-8124-4E43-A05E-A6B14F4A78D8}"/>
              </a:ext>
            </a:extLst>
          </p:cNvPr>
          <p:cNvSpPr/>
          <p:nvPr/>
        </p:nvSpPr>
        <p:spPr>
          <a:xfrm>
            <a:off x="1009388" y="441848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3B3CB68-09B3-42B6-A397-7700009A0134}"/>
              </a:ext>
            </a:extLst>
          </p:cNvPr>
          <p:cNvSpPr/>
          <p:nvPr/>
        </p:nvSpPr>
        <p:spPr>
          <a:xfrm>
            <a:off x="1022212" y="521145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三、判断句子与图片内容是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1.We’ve got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cucumbers,bananas,eggs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carrots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2.We’ve got chicken,fish,noodles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oranges.	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820" y="179951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0820" y="38871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2492671"/>
            <a:ext cx="5800590" cy="1242566"/>
          </a:xfrm>
          <a:prstGeom prst="rect">
            <a:avLst/>
          </a:prstGeom>
        </p:spPr>
      </p:pic>
      <p:pic>
        <p:nvPicPr>
          <p:cNvPr id="10" name="image1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70256" y="4613424"/>
            <a:ext cx="6323022" cy="13544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37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3.We’ve got corn,grapes,beans and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beef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4.We’ve got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dumplings,strawberries,carrots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apples.	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0904" y="172218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904" y="393024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9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67080" y="2477638"/>
            <a:ext cx="5870773" cy="1257600"/>
          </a:xfrm>
          <a:prstGeom prst="rect">
            <a:avLst/>
          </a:prstGeom>
        </p:spPr>
      </p:pic>
      <p:pic>
        <p:nvPicPr>
          <p:cNvPr id="10" name="image19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19871" y="4636861"/>
            <a:ext cx="6674834" cy="1429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293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22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四、星期天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,Lele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和爸爸妈妈来到餐馆吃午饭。根据图片提示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从方框中选择合适的单词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规范地写在四线三格内。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267960" y="2244791"/>
            <a:ext cx="9259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chicken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corn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egg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fish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rice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tomato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960" y="2198624"/>
            <a:ext cx="925926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859" y="3010619"/>
            <a:ext cx="10839055" cy="329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Look!This is our lunch.We’ve got 1.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       ,</a:t>
            </a: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                                and 3.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 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and 5.                         soup.</a:t>
            </a:r>
            <a:endParaRPr lang="en-US" altLang="zh-CN" sz="1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</a:t>
            </a:r>
            <a:endParaRPr lang="zh-CN" altLang="zh-CN" sz="1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5" r="38610"/>
          <a:stretch/>
        </p:blipFill>
        <p:spPr>
          <a:xfrm>
            <a:off x="8131164" y="3170202"/>
            <a:ext cx="1668444" cy="7671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8393103" y="3202047"/>
            <a:ext cx="13163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chicken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3" r="44406"/>
          <a:stretch/>
        </p:blipFill>
        <p:spPr>
          <a:xfrm>
            <a:off x="1161335" y="4211665"/>
            <a:ext cx="1504227" cy="767185"/>
          </a:xfrm>
          <a:prstGeom prst="rect">
            <a:avLst/>
          </a:prstGeom>
        </p:spPr>
      </p:pic>
      <p:pic>
        <p:nvPicPr>
          <p:cNvPr id="14" name="image19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99608" y="3181355"/>
            <a:ext cx="1275099" cy="70755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1598049" y="4237712"/>
            <a:ext cx="8082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fish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35161"/>
          <a:stretch/>
        </p:blipFill>
        <p:spPr>
          <a:xfrm>
            <a:off x="5634676" y="4211665"/>
            <a:ext cx="1766212" cy="76718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35161"/>
          <a:stretch/>
        </p:blipFill>
        <p:spPr>
          <a:xfrm>
            <a:off x="1161335" y="5197525"/>
            <a:ext cx="1766212" cy="7671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35161"/>
          <a:stretch/>
        </p:blipFill>
        <p:spPr>
          <a:xfrm>
            <a:off x="5453518" y="5229156"/>
            <a:ext cx="1766212" cy="767185"/>
          </a:xfrm>
          <a:prstGeom prst="rect">
            <a:avLst/>
          </a:prstGeom>
        </p:spPr>
      </p:pic>
      <p:pic>
        <p:nvPicPr>
          <p:cNvPr id="19" name="image20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754843" y="4133110"/>
            <a:ext cx="1721285" cy="983592"/>
          </a:xfrm>
          <a:prstGeom prst="rect">
            <a:avLst/>
          </a:prstGeom>
        </p:spPr>
      </p:pic>
      <p:pic>
        <p:nvPicPr>
          <p:cNvPr id="20" name="image20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616851" y="4032744"/>
            <a:ext cx="1264788" cy="109664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6092386" y="4245263"/>
            <a:ext cx="776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rice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1433666" y="5233866"/>
            <a:ext cx="13051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tomato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5940703" y="5256298"/>
            <a:ext cx="67037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egg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4" name="image20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2927547" y="5070473"/>
            <a:ext cx="1014725" cy="936246"/>
          </a:xfrm>
          <a:prstGeom prst="rect">
            <a:avLst/>
          </a:prstGeom>
        </p:spPr>
      </p:pic>
      <p:pic>
        <p:nvPicPr>
          <p:cNvPr id="25" name="image203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239681" y="5348688"/>
            <a:ext cx="754339" cy="6037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422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46DBCEA-888E-4644-96DA-27A4437301A3}"/>
              </a:ext>
            </a:extLst>
          </p:cNvPr>
          <p:cNvSpPr/>
          <p:nvPr/>
        </p:nvSpPr>
        <p:spPr>
          <a:xfrm>
            <a:off x="598097" y="861094"/>
            <a:ext cx="1081464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A.apple juices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B.apple juice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C.apples juice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dumplings.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	                   B.Who	 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C.Why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23BFE56-143A-4797-B440-B7961AB7D38B}"/>
              </a:ext>
            </a:extLst>
          </p:cNvPr>
          <p:cNvSpPr/>
          <p:nvPr/>
        </p:nvSpPr>
        <p:spPr>
          <a:xfrm>
            <a:off x="1162049" y="189924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F53B55-9111-40DD-AE22-6597DB19E1E3}"/>
              </a:ext>
            </a:extLst>
          </p:cNvPr>
          <p:cNvSpPr/>
          <p:nvPr/>
        </p:nvSpPr>
        <p:spPr>
          <a:xfrm>
            <a:off x="1149224" y="352171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6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57919EB-0530-46B8-BD20-2C417BCE30D6}"/>
              </a:ext>
            </a:extLst>
          </p:cNvPr>
          <p:cNvSpPr/>
          <p:nvPr/>
        </p:nvSpPr>
        <p:spPr>
          <a:xfrm>
            <a:off x="598097" y="861094"/>
            <a:ext cx="10814649" cy="6007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Mum,do you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t.I like bananas.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A.carrot	           B.apples	           C.bananas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航天员在活动现场介绍他们在太空拥有的水果时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他们会说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A.We haven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got fruit.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 have got apples and oranges.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 like apples and oranges.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03A3078-5A1F-44C1-8E36-C58F791A796B}"/>
              </a:ext>
            </a:extLst>
          </p:cNvPr>
          <p:cNvSpPr/>
          <p:nvPr/>
        </p:nvSpPr>
        <p:spPr>
          <a:xfrm>
            <a:off x="1162049" y="10207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0D51A03-AB65-42F1-B0C3-A6B8F3827A75}"/>
              </a:ext>
            </a:extLst>
          </p:cNvPr>
          <p:cNvSpPr/>
          <p:nvPr/>
        </p:nvSpPr>
        <p:spPr>
          <a:xfrm>
            <a:off x="1176803" y="32760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285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5"/>
            <a:ext cx="108908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grapes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My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beans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don’t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5260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④①②③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105" y="407875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①④②③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0262" y="563151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②④①③⑤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198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475</Words>
  <Application>Microsoft Office PowerPoint</Application>
  <PresentationFormat>自定义</PresentationFormat>
  <Paragraphs>180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2026-03-27T07:42:59Z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